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52" r:id="rId4"/>
  </p:sldMasterIdLst>
  <p:notesMasterIdLst>
    <p:notesMasterId r:id="rId95"/>
  </p:notesMasterIdLst>
  <p:handoutMasterIdLst>
    <p:handoutMasterId r:id="rId96"/>
  </p:handoutMasterIdLst>
  <p:sldIdLst>
    <p:sldId id="2142533521" r:id="rId5"/>
    <p:sldId id="2142533522" r:id="rId6"/>
    <p:sldId id="2142533523" r:id="rId7"/>
    <p:sldId id="2142533526" r:id="rId8"/>
    <p:sldId id="2142533527" r:id="rId9"/>
    <p:sldId id="2142533528" r:id="rId10"/>
    <p:sldId id="2142533529" r:id="rId11"/>
    <p:sldId id="2142533530" r:id="rId12"/>
    <p:sldId id="2142533531" r:id="rId13"/>
    <p:sldId id="2142533532" r:id="rId14"/>
    <p:sldId id="2142533533" r:id="rId15"/>
    <p:sldId id="2142533534" r:id="rId16"/>
    <p:sldId id="2142533535" r:id="rId17"/>
    <p:sldId id="2142533536" r:id="rId18"/>
    <p:sldId id="2142533537" r:id="rId19"/>
    <p:sldId id="2142533538" r:id="rId20"/>
    <p:sldId id="2142533539" r:id="rId21"/>
    <p:sldId id="2142533540" r:id="rId22"/>
    <p:sldId id="2142533541" r:id="rId23"/>
    <p:sldId id="2142533542" r:id="rId24"/>
    <p:sldId id="2142533543" r:id="rId25"/>
    <p:sldId id="2142533544" r:id="rId26"/>
    <p:sldId id="2142533545" r:id="rId27"/>
    <p:sldId id="2142533546" r:id="rId28"/>
    <p:sldId id="2142533547" r:id="rId29"/>
    <p:sldId id="2142533548" r:id="rId30"/>
    <p:sldId id="2142533549" r:id="rId31"/>
    <p:sldId id="2142533550" r:id="rId32"/>
    <p:sldId id="2142533551" r:id="rId33"/>
    <p:sldId id="2142533552" r:id="rId34"/>
    <p:sldId id="2142533555" r:id="rId35"/>
    <p:sldId id="2142533553" r:id="rId36"/>
    <p:sldId id="2142533556" r:id="rId37"/>
    <p:sldId id="2142533554" r:id="rId38"/>
    <p:sldId id="2142533557" r:id="rId39"/>
    <p:sldId id="2142533558" r:id="rId40"/>
    <p:sldId id="2142533559" r:id="rId41"/>
    <p:sldId id="2142533560" r:id="rId42"/>
    <p:sldId id="2142533561" r:id="rId43"/>
    <p:sldId id="2142533562" r:id="rId44"/>
    <p:sldId id="2142533563" r:id="rId45"/>
    <p:sldId id="2142533564" r:id="rId46"/>
    <p:sldId id="2142533565" r:id="rId47"/>
    <p:sldId id="2142533566" r:id="rId48"/>
    <p:sldId id="2142533567" r:id="rId49"/>
    <p:sldId id="2142533568" r:id="rId50"/>
    <p:sldId id="2142533569" r:id="rId51"/>
    <p:sldId id="2142533570" r:id="rId52"/>
    <p:sldId id="2142533572" r:id="rId53"/>
    <p:sldId id="2142533573" r:id="rId54"/>
    <p:sldId id="2142533574" r:id="rId55"/>
    <p:sldId id="2142533575" r:id="rId56"/>
    <p:sldId id="2142533576" r:id="rId57"/>
    <p:sldId id="2142533577" r:id="rId58"/>
    <p:sldId id="2142533578" r:id="rId59"/>
    <p:sldId id="2142533579" r:id="rId60"/>
    <p:sldId id="2142533580" r:id="rId61"/>
    <p:sldId id="2142533581" r:id="rId62"/>
    <p:sldId id="2142533582" r:id="rId63"/>
    <p:sldId id="2142533583" r:id="rId64"/>
    <p:sldId id="2142533584" r:id="rId65"/>
    <p:sldId id="2142533585" r:id="rId66"/>
    <p:sldId id="2142533586" r:id="rId67"/>
    <p:sldId id="2142533587" r:id="rId68"/>
    <p:sldId id="2142533588" r:id="rId69"/>
    <p:sldId id="2142533589" r:id="rId70"/>
    <p:sldId id="2142533590" r:id="rId71"/>
    <p:sldId id="2142533591" r:id="rId72"/>
    <p:sldId id="2142533592" r:id="rId73"/>
    <p:sldId id="2142533593" r:id="rId74"/>
    <p:sldId id="2142533594" r:id="rId75"/>
    <p:sldId id="2142533595" r:id="rId76"/>
    <p:sldId id="2142533596" r:id="rId77"/>
    <p:sldId id="2142533597" r:id="rId78"/>
    <p:sldId id="2142533598" r:id="rId79"/>
    <p:sldId id="2142533599" r:id="rId80"/>
    <p:sldId id="2142533600" r:id="rId81"/>
    <p:sldId id="2142533601" r:id="rId82"/>
    <p:sldId id="2142533602" r:id="rId83"/>
    <p:sldId id="2142533603" r:id="rId84"/>
    <p:sldId id="2142533604" r:id="rId85"/>
    <p:sldId id="2142533605" r:id="rId86"/>
    <p:sldId id="2142533606" r:id="rId87"/>
    <p:sldId id="2142533607" r:id="rId88"/>
    <p:sldId id="2142533608" r:id="rId89"/>
    <p:sldId id="2142533609" r:id="rId90"/>
    <p:sldId id="2142533610" r:id="rId91"/>
    <p:sldId id="2142533611" r:id="rId92"/>
    <p:sldId id="2142533612" r:id="rId93"/>
    <p:sldId id="2142533613" r:id="rId94"/>
  </p:sldIdLst>
  <p:sldSz cx="12192000" cy="6858000"/>
  <p:notesSz cx="6858000" cy="9144000"/>
  <p:custDataLst>
    <p:tags r:id="rId97"/>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3ECC"/>
    <a:srgbClr val="CD9BCF"/>
    <a:srgbClr val="EAE4E1"/>
    <a:srgbClr val="BF3AC4"/>
    <a:srgbClr val="FFA38B"/>
    <a:srgbClr val="8DC8EB"/>
    <a:srgbClr val="FFA388"/>
    <a:srgbClr val="0078D4"/>
    <a:srgbClr val="93C8E4"/>
    <a:srgbClr val="2E2E2E"/>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1" autoAdjust="0"/>
    <p:restoredTop sz="94660"/>
  </p:normalViewPr>
  <p:slideViewPr>
    <p:cSldViewPr snapToGrid="0">
      <p:cViewPr varScale="1">
        <p:scale>
          <a:sx n="70" d="100"/>
          <a:sy n="70" d="100"/>
        </p:scale>
        <p:origin x="1176" y="2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commentAuthors" Target="commentAuthor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15</c:v>
                </c:pt>
                <c:pt idx="1">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15</c:v>
                </c:pt>
                <c:pt idx="1">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image" Target="../media/image72.png"/></Relationships>
</file>

<file path=ppt/diagrams/_rels/data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s>
</file>

<file path=ppt/diagrams/_rels/data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svg"/><Relationship Id="rId1" Type="http://schemas.openxmlformats.org/officeDocument/2006/relationships/image" Target="../media/image137.png"/><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diagrams/_rels/data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svg"/><Relationship Id="rId1" Type="http://schemas.openxmlformats.org/officeDocument/2006/relationships/image" Target="../media/image145.png"/><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diagrams/_rels/data5.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5.png"/><Relationship Id="rId7" Type="http://schemas.openxmlformats.org/officeDocument/2006/relationships/image" Target="../media/image157.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56.svg"/></Relationships>
</file>

<file path=ppt/diagrams/_rels/drawing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image" Target="../media/image7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svg"/><Relationship Id="rId1" Type="http://schemas.openxmlformats.org/officeDocument/2006/relationships/image" Target="../media/image137.png"/><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svg"/><Relationship Id="rId1" Type="http://schemas.openxmlformats.org/officeDocument/2006/relationships/image" Target="../media/image145.png"/><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5.png"/><Relationship Id="rId7" Type="http://schemas.openxmlformats.org/officeDocument/2006/relationships/image" Target="../media/image157.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56.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4751FF-0D0B-4548-95A6-24A5B8A3C973}" type="doc">
      <dgm:prSet loTypeId="urn:microsoft.com/office/officeart/2005/8/layout/vList3" loCatId="" qsTypeId="urn:microsoft.com/office/officeart/2005/8/quickstyle/simple1" qsCatId="simple" csTypeId="urn:microsoft.com/office/officeart/2005/8/colors/colorful4" csCatId="colorful" phldr="1"/>
      <dgm:spPr/>
      <dgm:t>
        <a:bodyPr/>
        <a:lstStyle/>
        <a:p>
          <a:endParaRPr lang="en-GB"/>
        </a:p>
      </dgm:t>
    </dgm:pt>
    <dgm:pt modelId="{AB97EFE1-A7EA-6F4E-B876-F080F9A039D3}">
      <dgm:prSet phldrT="[Text]" custT="1"/>
      <dgm:spPr>
        <a:solidFill>
          <a:srgbClr val="637080"/>
        </a:solidFill>
      </dgm:spPr>
      <dgm:t>
        <a:bodyPr anchor="ctr"/>
        <a:lstStyle/>
        <a:p>
          <a:pPr>
            <a:lnSpc>
              <a:spcPct val="100000"/>
            </a:lnSpc>
            <a:spcAft>
              <a:spcPts val="600"/>
            </a:spcAft>
          </a:pPr>
          <a:r>
            <a:rPr lang="en-US" sz="2200">
              <a:latin typeface="+mj-lt"/>
            </a:rPr>
            <a:t>Microsoft Dataverse (Legacy)</a:t>
          </a:r>
          <a:endParaRPr lang="en-GB" sz="2200">
            <a:latin typeface="+mj-lt"/>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AC5D93EF-FD81-074B-BB93-41A31D1C716D}" type="parTrans" cxnId="{7AF262B4-CAC4-2C43-A71E-A7CD237A93FB}">
      <dgm:prSet/>
      <dgm:spPr/>
      <dgm:t>
        <a:bodyPr/>
        <a:lstStyle/>
        <a:p>
          <a:endParaRPr lang="en-GB"/>
        </a:p>
      </dgm:t>
    </dgm:pt>
    <dgm:pt modelId="{970831EE-83FF-2949-B72B-99F73618F94F}" type="sibTrans" cxnId="{7AF262B4-CAC4-2C43-A71E-A7CD237A93FB}">
      <dgm:prSet/>
      <dgm:spPr/>
      <dgm:t>
        <a:bodyPr/>
        <a:lstStyle/>
        <a:p>
          <a:endParaRPr lang="en-GB"/>
        </a:p>
      </dgm:t>
    </dgm:pt>
    <dgm:pt modelId="{166EBCB1-1797-504D-809E-7CB1966CF479}">
      <dgm:prSet phldrT="[Text]"/>
      <dgm:spPr>
        <a:solidFill>
          <a:srgbClr val="637080"/>
        </a:solidFill>
      </dgm:spPr>
      <dgm:t>
        <a:bodyPr anchor="ctr"/>
        <a:lstStyle/>
        <a:p>
          <a:pPr>
            <a:lnSpc>
              <a:spcPct val="100000"/>
            </a:lnSpc>
            <a:spcAft>
              <a:spcPts val="600"/>
            </a:spcAft>
          </a:pPr>
          <a:r>
            <a:rPr lang="en-US" sz="1800" dirty="0"/>
            <a:t>Use when you need to integrate across environments</a:t>
          </a:r>
          <a:endParaRPr lang="en-GB" sz="1800" dirty="0"/>
        </a:p>
      </dgm:t>
    </dgm:pt>
    <dgm:pt modelId="{49B5ADDB-105F-584C-AEBF-7BE79A8312A4}" type="parTrans" cxnId="{805787F1-652C-7640-B152-5B931F128F2D}">
      <dgm:prSet/>
      <dgm:spPr/>
      <dgm:t>
        <a:bodyPr/>
        <a:lstStyle/>
        <a:p>
          <a:endParaRPr lang="en-GB"/>
        </a:p>
      </dgm:t>
    </dgm:pt>
    <dgm:pt modelId="{2714D364-42A1-C045-912F-8646433F07AD}" type="sibTrans" cxnId="{805787F1-652C-7640-B152-5B931F128F2D}">
      <dgm:prSet/>
      <dgm:spPr/>
      <dgm:t>
        <a:bodyPr/>
        <a:lstStyle/>
        <a:p>
          <a:endParaRPr lang="en-GB"/>
        </a:p>
      </dgm:t>
    </dgm:pt>
    <dgm:pt modelId="{3CA8FC82-66FF-6940-AAD2-3C4256C01DC1}">
      <dgm:prSet phldrT="[Text]" custT="1"/>
      <dgm:spPr>
        <a:solidFill>
          <a:srgbClr val="238142"/>
        </a:solidFill>
      </dgm:spPr>
      <dgm:t>
        <a:bodyPr anchor="ctr"/>
        <a:lstStyle/>
        <a:p>
          <a:pPr>
            <a:lnSpc>
              <a:spcPct val="100000"/>
            </a:lnSpc>
            <a:spcAft>
              <a:spcPts val="600"/>
            </a:spcAft>
          </a:pPr>
          <a:r>
            <a:rPr lang="en-US" sz="2200">
              <a:latin typeface="+mj-lt"/>
            </a:rPr>
            <a:t>Microsoft Dataverse</a:t>
          </a:r>
          <a:endParaRPr lang="en-GB" sz="2200">
            <a:latin typeface="+mj-lt"/>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8D373321-980B-A544-AA97-17D884676BD8}" type="parTrans" cxnId="{262EC2F2-AB3E-0440-9E1C-BE2D53957CD7}">
      <dgm:prSet/>
      <dgm:spPr/>
      <dgm:t>
        <a:bodyPr/>
        <a:lstStyle/>
        <a:p>
          <a:endParaRPr lang="en-GB"/>
        </a:p>
      </dgm:t>
    </dgm:pt>
    <dgm:pt modelId="{C476EB03-11D6-194C-95D2-44A0A891A1FE}" type="sibTrans" cxnId="{262EC2F2-AB3E-0440-9E1C-BE2D53957CD7}">
      <dgm:prSet/>
      <dgm:spPr/>
      <dgm:t>
        <a:bodyPr/>
        <a:lstStyle/>
        <a:p>
          <a:endParaRPr lang="en-GB"/>
        </a:p>
      </dgm:t>
    </dgm:pt>
    <dgm:pt modelId="{313BB155-99B7-D042-8C5C-479D72C3DFFE}">
      <dgm:prSet phldrT="[Text]"/>
      <dgm:spPr>
        <a:solidFill>
          <a:srgbClr val="238142"/>
        </a:solidFill>
      </dgm:spPr>
      <dgm:t>
        <a:bodyPr anchor="ctr"/>
        <a:lstStyle/>
        <a:p>
          <a:pPr>
            <a:lnSpc>
              <a:spcPct val="100000"/>
            </a:lnSpc>
            <a:spcAft>
              <a:spcPts val="600"/>
            </a:spcAft>
          </a:pPr>
          <a:r>
            <a:rPr lang="en-US" sz="1800"/>
            <a:t>Use when talking to Microsoft Dataverse in the same environment</a:t>
          </a:r>
          <a:endParaRPr lang="en-GB" sz="1800"/>
        </a:p>
      </dgm:t>
    </dgm:pt>
    <dgm:pt modelId="{D9C372EE-9799-8047-9524-DD2280BA13AE}" type="parTrans" cxnId="{30801291-FC6E-094B-81C3-9653F28525CD}">
      <dgm:prSet/>
      <dgm:spPr/>
      <dgm:t>
        <a:bodyPr/>
        <a:lstStyle/>
        <a:p>
          <a:endParaRPr lang="en-GB"/>
        </a:p>
      </dgm:t>
    </dgm:pt>
    <dgm:pt modelId="{0F271840-420E-5A47-AF19-C58266EC2BA7}" type="sibTrans" cxnId="{30801291-FC6E-094B-81C3-9653F28525CD}">
      <dgm:prSet/>
      <dgm:spPr/>
      <dgm:t>
        <a:bodyPr/>
        <a:lstStyle/>
        <a:p>
          <a:endParaRPr lang="en-GB"/>
        </a:p>
      </dgm:t>
    </dgm:pt>
    <dgm:pt modelId="{2522BFBB-2352-2F4F-848C-50BB0372CD08}">
      <dgm:prSet phldrT="[Text]"/>
      <dgm:spPr>
        <a:solidFill>
          <a:srgbClr val="238142"/>
        </a:solidFill>
      </dgm:spPr>
      <dgm:t>
        <a:bodyPr anchor="ctr"/>
        <a:lstStyle/>
        <a:p>
          <a:pPr>
            <a:lnSpc>
              <a:spcPct val="100000"/>
            </a:lnSpc>
            <a:spcAft>
              <a:spcPts val="600"/>
            </a:spcAft>
          </a:pPr>
          <a:r>
            <a:rPr lang="en-US" sz="1800"/>
            <a:t>This is the preferred connector to use and will replace the other connector</a:t>
          </a:r>
          <a:endParaRPr lang="en-GB" sz="1800"/>
        </a:p>
      </dgm:t>
    </dgm:pt>
    <dgm:pt modelId="{33DC7930-9FE5-3943-8B18-9FA3405D518A}" type="parTrans" cxnId="{40FC6377-F6DA-1548-8394-7988A616E0D7}">
      <dgm:prSet/>
      <dgm:spPr/>
      <dgm:t>
        <a:bodyPr/>
        <a:lstStyle/>
        <a:p>
          <a:endParaRPr lang="en-GB"/>
        </a:p>
      </dgm:t>
    </dgm:pt>
    <dgm:pt modelId="{7648F7F4-EFA7-4540-B79E-C99D42CBCA4B}" type="sibTrans" cxnId="{40FC6377-F6DA-1548-8394-7988A616E0D7}">
      <dgm:prSet/>
      <dgm:spPr/>
      <dgm:t>
        <a:bodyPr/>
        <a:lstStyle/>
        <a:p>
          <a:endParaRPr lang="en-GB"/>
        </a:p>
      </dgm:t>
    </dgm:pt>
    <dgm:pt modelId="{91039F2F-418D-9C4C-96F4-D724B4169117}">
      <dgm:prSet phldrT="[Text]"/>
      <dgm:spPr>
        <a:solidFill>
          <a:srgbClr val="637080"/>
        </a:solidFill>
      </dgm:spPr>
      <dgm:t>
        <a:bodyPr anchor="ctr"/>
        <a:lstStyle/>
        <a:p>
          <a:pPr>
            <a:lnSpc>
              <a:spcPct val="100000"/>
            </a:lnSpc>
            <a:spcAft>
              <a:spcPts val="600"/>
            </a:spcAft>
          </a:pPr>
          <a:r>
            <a:rPr lang="en-US" sz="1800"/>
            <a:t>Need to use for When a row is selected</a:t>
          </a:r>
          <a:endParaRPr lang="en-GB" sz="1800"/>
        </a:p>
      </dgm:t>
    </dgm:pt>
    <dgm:pt modelId="{DCC53A62-9140-A540-8EE1-47EB33BECF71}" type="parTrans" cxnId="{B8F5BED2-F92A-554F-9813-C5194DEB4A0D}">
      <dgm:prSet/>
      <dgm:spPr/>
      <dgm:t>
        <a:bodyPr/>
        <a:lstStyle/>
        <a:p>
          <a:endParaRPr lang="en-GB"/>
        </a:p>
      </dgm:t>
    </dgm:pt>
    <dgm:pt modelId="{F7197CD0-D3A1-D142-AB90-E21B8C7CD946}" type="sibTrans" cxnId="{B8F5BED2-F92A-554F-9813-C5194DEB4A0D}">
      <dgm:prSet/>
      <dgm:spPr/>
      <dgm:t>
        <a:bodyPr/>
        <a:lstStyle/>
        <a:p>
          <a:endParaRPr lang="en-GB"/>
        </a:p>
      </dgm:t>
    </dgm:pt>
    <dgm:pt modelId="{4BFE7AC9-651D-BA45-8D4F-EEA6F91BBDD5}" type="pres">
      <dgm:prSet presAssocID="{CD4751FF-0D0B-4548-95A6-24A5B8A3C973}" presName="linearFlow" presStyleCnt="0">
        <dgm:presLayoutVars>
          <dgm:dir/>
          <dgm:resizeHandles val="exact"/>
        </dgm:presLayoutVars>
      </dgm:prSet>
      <dgm:spPr/>
    </dgm:pt>
    <dgm:pt modelId="{EA43A722-C3C1-EB44-82CA-41C283435005}" type="pres">
      <dgm:prSet presAssocID="{AB97EFE1-A7EA-6F4E-B876-F080F9A039D3}" presName="composite" presStyleCnt="0"/>
      <dgm:spPr/>
    </dgm:pt>
    <dgm:pt modelId="{17D9ED9D-82E0-CF47-9506-8B21B5F1DF06}" type="pres">
      <dgm:prSet presAssocID="{AB97EFE1-A7EA-6F4E-B876-F080F9A039D3}" presName="imgShp" presStyleLbl="fgImgPlace1" presStyleIdx="0" presStyleCnt="2"/>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Image of Microsoft Dataverse legacy icon"/>
        </a:ext>
      </dgm:extLst>
    </dgm:pt>
    <dgm:pt modelId="{0655CA65-9919-D447-93F1-4F053745A1A0}" type="pres">
      <dgm:prSet presAssocID="{AB97EFE1-A7EA-6F4E-B876-F080F9A039D3}" presName="txShp" presStyleLbl="node1" presStyleIdx="0" presStyleCnt="2">
        <dgm:presLayoutVars>
          <dgm:bulletEnabled val="1"/>
        </dgm:presLayoutVars>
      </dgm:prSet>
      <dgm:spPr/>
    </dgm:pt>
    <dgm:pt modelId="{8AE7A156-EF0D-BB46-8884-3AC71E53341C}" type="pres">
      <dgm:prSet presAssocID="{970831EE-83FF-2949-B72B-99F73618F94F}" presName="spacing" presStyleCnt="0"/>
      <dgm:spPr/>
    </dgm:pt>
    <dgm:pt modelId="{F1AD602C-F486-CD4B-85F9-767EC93AF6C5}" type="pres">
      <dgm:prSet presAssocID="{3CA8FC82-66FF-6940-AAD2-3C4256C01DC1}" presName="composite" presStyleCnt="0"/>
      <dgm:spPr/>
    </dgm:pt>
    <dgm:pt modelId="{C0BA7973-6A9B-0B4D-A305-916A38388F14}" type="pres">
      <dgm:prSet presAssocID="{3CA8FC82-66FF-6940-AAD2-3C4256C01DC1}" presName="imgShp" presStyleLbl="fgImgPlace1" presStyleIdx="1" presStyleCnt="2"/>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Image of Microsoft Dataverse icon"/>
        </a:ext>
      </dgm:extLst>
    </dgm:pt>
    <dgm:pt modelId="{FA73D45D-4F1D-B741-843B-0B2A1ADDB808}" type="pres">
      <dgm:prSet presAssocID="{3CA8FC82-66FF-6940-AAD2-3C4256C01DC1}" presName="txShp" presStyleLbl="node1" presStyleIdx="1" presStyleCnt="2">
        <dgm:presLayoutVars>
          <dgm:bulletEnabled val="1"/>
        </dgm:presLayoutVars>
      </dgm:prSet>
      <dgm:spPr/>
    </dgm:pt>
  </dgm:ptLst>
  <dgm:cxnLst>
    <dgm:cxn modelId="{62D52B06-51E7-DD4C-8CDF-2D50DF8C9D8A}" type="presOf" srcId="{313BB155-99B7-D042-8C5C-479D72C3DFFE}" destId="{FA73D45D-4F1D-B741-843B-0B2A1ADDB808}" srcOrd="0" destOrd="1" presId="urn:microsoft.com/office/officeart/2005/8/layout/vList3"/>
    <dgm:cxn modelId="{C3ECBC31-805D-FF4C-84B5-0346E8E6BD46}" type="presOf" srcId="{AB97EFE1-A7EA-6F4E-B876-F080F9A039D3}" destId="{0655CA65-9919-D447-93F1-4F053745A1A0}" srcOrd="0" destOrd="0" presId="urn:microsoft.com/office/officeart/2005/8/layout/vList3"/>
    <dgm:cxn modelId="{7960896E-3AFC-404E-AC6F-150ED5A3D3BB}" type="presOf" srcId="{91039F2F-418D-9C4C-96F4-D724B4169117}" destId="{0655CA65-9919-D447-93F1-4F053745A1A0}" srcOrd="0" destOrd="2" presId="urn:microsoft.com/office/officeart/2005/8/layout/vList3"/>
    <dgm:cxn modelId="{B4D4D550-1294-8C4E-8E84-851B8E18C0CA}" type="presOf" srcId="{166EBCB1-1797-504D-809E-7CB1966CF479}" destId="{0655CA65-9919-D447-93F1-4F053745A1A0}" srcOrd="0" destOrd="1" presId="urn:microsoft.com/office/officeart/2005/8/layout/vList3"/>
    <dgm:cxn modelId="{40FC6377-F6DA-1548-8394-7988A616E0D7}" srcId="{3CA8FC82-66FF-6940-AAD2-3C4256C01DC1}" destId="{2522BFBB-2352-2F4F-848C-50BB0372CD08}" srcOrd="1" destOrd="0" parTransId="{33DC7930-9FE5-3943-8B18-9FA3405D518A}" sibTransId="{7648F7F4-EFA7-4540-B79E-C99D42CBCA4B}"/>
    <dgm:cxn modelId="{30801291-FC6E-094B-81C3-9653F28525CD}" srcId="{3CA8FC82-66FF-6940-AAD2-3C4256C01DC1}" destId="{313BB155-99B7-D042-8C5C-479D72C3DFFE}" srcOrd="0" destOrd="0" parTransId="{D9C372EE-9799-8047-9524-DD2280BA13AE}" sibTransId="{0F271840-420E-5A47-AF19-C58266EC2BA7}"/>
    <dgm:cxn modelId="{A3AC7793-2563-0248-8B81-316C6B660257}" type="presOf" srcId="{3CA8FC82-66FF-6940-AAD2-3C4256C01DC1}" destId="{FA73D45D-4F1D-B741-843B-0B2A1ADDB808}" srcOrd="0" destOrd="0" presId="urn:microsoft.com/office/officeart/2005/8/layout/vList3"/>
    <dgm:cxn modelId="{E2D4119A-9496-BD41-A0AF-3D7D99BC6EBC}" type="presOf" srcId="{2522BFBB-2352-2F4F-848C-50BB0372CD08}" destId="{FA73D45D-4F1D-B741-843B-0B2A1ADDB808}" srcOrd="0" destOrd="2" presId="urn:microsoft.com/office/officeart/2005/8/layout/vList3"/>
    <dgm:cxn modelId="{7AF262B4-CAC4-2C43-A71E-A7CD237A93FB}" srcId="{CD4751FF-0D0B-4548-95A6-24A5B8A3C973}" destId="{AB97EFE1-A7EA-6F4E-B876-F080F9A039D3}" srcOrd="0" destOrd="0" parTransId="{AC5D93EF-FD81-074B-BB93-41A31D1C716D}" sibTransId="{970831EE-83FF-2949-B72B-99F73618F94F}"/>
    <dgm:cxn modelId="{5B4F75C3-4ACC-744C-B7F6-4C40EF6EA23B}" type="presOf" srcId="{CD4751FF-0D0B-4548-95A6-24A5B8A3C973}" destId="{4BFE7AC9-651D-BA45-8D4F-EEA6F91BBDD5}" srcOrd="0" destOrd="0" presId="urn:microsoft.com/office/officeart/2005/8/layout/vList3"/>
    <dgm:cxn modelId="{B8F5BED2-F92A-554F-9813-C5194DEB4A0D}" srcId="{AB97EFE1-A7EA-6F4E-B876-F080F9A039D3}" destId="{91039F2F-418D-9C4C-96F4-D724B4169117}" srcOrd="1" destOrd="0" parTransId="{DCC53A62-9140-A540-8EE1-47EB33BECF71}" sibTransId="{F7197CD0-D3A1-D142-AB90-E21B8C7CD946}"/>
    <dgm:cxn modelId="{805787F1-652C-7640-B152-5B931F128F2D}" srcId="{AB97EFE1-A7EA-6F4E-B876-F080F9A039D3}" destId="{166EBCB1-1797-504D-809E-7CB1966CF479}" srcOrd="0" destOrd="0" parTransId="{49B5ADDB-105F-584C-AEBF-7BE79A8312A4}" sibTransId="{2714D364-42A1-C045-912F-8646433F07AD}"/>
    <dgm:cxn modelId="{262EC2F2-AB3E-0440-9E1C-BE2D53957CD7}" srcId="{CD4751FF-0D0B-4548-95A6-24A5B8A3C973}" destId="{3CA8FC82-66FF-6940-AAD2-3C4256C01DC1}" srcOrd="1" destOrd="0" parTransId="{8D373321-980B-A544-AA97-17D884676BD8}" sibTransId="{C476EB03-11D6-194C-95D2-44A0A891A1FE}"/>
    <dgm:cxn modelId="{45271095-2A2F-7F4D-AD3C-712E9AF18AEC}" type="presParOf" srcId="{4BFE7AC9-651D-BA45-8D4F-EEA6F91BBDD5}" destId="{EA43A722-C3C1-EB44-82CA-41C283435005}" srcOrd="0" destOrd="0" presId="urn:microsoft.com/office/officeart/2005/8/layout/vList3"/>
    <dgm:cxn modelId="{80A77B5C-A790-1440-BE2F-F4D624F7D548}" type="presParOf" srcId="{EA43A722-C3C1-EB44-82CA-41C283435005}" destId="{17D9ED9D-82E0-CF47-9506-8B21B5F1DF06}" srcOrd="0" destOrd="0" presId="urn:microsoft.com/office/officeart/2005/8/layout/vList3"/>
    <dgm:cxn modelId="{6DAFC83A-DF92-C94E-8CDC-285F5EFBE271}" type="presParOf" srcId="{EA43A722-C3C1-EB44-82CA-41C283435005}" destId="{0655CA65-9919-D447-93F1-4F053745A1A0}" srcOrd="1" destOrd="0" presId="urn:microsoft.com/office/officeart/2005/8/layout/vList3"/>
    <dgm:cxn modelId="{5E2B20CC-DE5A-9648-A7F3-24C18F3E0648}" type="presParOf" srcId="{4BFE7AC9-651D-BA45-8D4F-EEA6F91BBDD5}" destId="{8AE7A156-EF0D-BB46-8884-3AC71E53341C}" srcOrd="1" destOrd="0" presId="urn:microsoft.com/office/officeart/2005/8/layout/vList3"/>
    <dgm:cxn modelId="{4C6A5566-6E86-D747-A35F-8132B5A3A0D0}" type="presParOf" srcId="{4BFE7AC9-651D-BA45-8D4F-EEA6F91BBDD5}" destId="{F1AD602C-F486-CD4B-85F9-767EC93AF6C5}" srcOrd="2" destOrd="0" presId="urn:microsoft.com/office/officeart/2005/8/layout/vList3"/>
    <dgm:cxn modelId="{30894DE4-4BA1-BE4A-91F8-2B5B88B626E5}" type="presParOf" srcId="{F1AD602C-F486-CD4B-85F9-767EC93AF6C5}" destId="{C0BA7973-6A9B-0B4D-A305-916A38388F14}" srcOrd="0" destOrd="0" presId="urn:microsoft.com/office/officeart/2005/8/layout/vList3"/>
    <dgm:cxn modelId="{B72CD0E9-7C58-984E-90B2-A8E0B671E27C}" type="presParOf" srcId="{F1AD602C-F486-CD4B-85F9-767EC93AF6C5}" destId="{FA73D45D-4F1D-B741-843B-0B2A1ADDB80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7CA6DA-8DB3-47EF-8DF0-2909D90030F0}"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F40E7A4D-E55E-44D5-8D79-49E6140065C4}">
      <dgm:prSet custT="1"/>
      <dgm:spPr/>
      <dgm:t>
        <a:bodyPr lIns="0" tIns="0" rIns="0" bIns="0"/>
        <a:lstStyle/>
        <a:p>
          <a:pPr>
            <a:lnSpc>
              <a:spcPct val="100000"/>
            </a:lnSpc>
          </a:pPr>
          <a:r>
            <a:rPr lang="en-US" sz="1800"/>
            <a:t>Convert types</a:t>
          </a:r>
        </a:p>
      </dgm:t>
    </dgm:pt>
    <dgm:pt modelId="{7A7435C8-0E86-4C8D-A3FD-30CB961AF2FC}" type="parTrans" cxnId="{97912AB4-4948-46F3-B685-A4142D5E386E}">
      <dgm:prSet/>
      <dgm:spPr/>
      <dgm:t>
        <a:bodyPr/>
        <a:lstStyle/>
        <a:p>
          <a:endParaRPr lang="en-US"/>
        </a:p>
      </dgm:t>
    </dgm:pt>
    <dgm:pt modelId="{005D79B1-F44C-494C-B5A9-E4BD06EBBE3D}" type="sibTrans" cxnId="{97912AB4-4948-46F3-B685-A4142D5E386E}">
      <dgm:prSet/>
      <dgm:spPr/>
      <dgm:t>
        <a:bodyPr/>
        <a:lstStyle/>
        <a:p>
          <a:endParaRPr lang="en-US"/>
        </a:p>
      </dgm:t>
    </dgm:pt>
    <dgm:pt modelId="{3E2F3348-214F-43FA-AE80-9EA318E0714E}">
      <dgm:prSet custT="1"/>
      <dgm:spPr/>
      <dgm:t>
        <a:bodyPr lIns="0" tIns="0" rIns="0" bIns="0"/>
        <a:lstStyle/>
        <a:p>
          <a:pPr>
            <a:lnSpc>
              <a:spcPct val="100000"/>
            </a:lnSpc>
          </a:pPr>
          <a:r>
            <a:rPr lang="en-US" sz="1800"/>
            <a:t>Perform simple, inline calculations like string manipulation or arithmetic, or date/time manipulation</a:t>
          </a:r>
        </a:p>
      </dgm:t>
    </dgm:pt>
    <dgm:pt modelId="{D6B44D1A-6810-45F6-8D9B-615539F6FBD7}" type="parTrans" cxnId="{CA0A08A5-BE18-49A8-9BDE-3CDA0E4DA41C}">
      <dgm:prSet/>
      <dgm:spPr/>
      <dgm:t>
        <a:bodyPr/>
        <a:lstStyle/>
        <a:p>
          <a:endParaRPr lang="en-US"/>
        </a:p>
      </dgm:t>
    </dgm:pt>
    <dgm:pt modelId="{4E8A8533-788C-4E42-AFD3-C3EF507CD2C8}" type="sibTrans" cxnId="{CA0A08A5-BE18-49A8-9BDE-3CDA0E4DA41C}">
      <dgm:prSet/>
      <dgm:spPr/>
      <dgm:t>
        <a:bodyPr/>
        <a:lstStyle/>
        <a:p>
          <a:endParaRPr lang="en-US"/>
        </a:p>
      </dgm:t>
    </dgm:pt>
    <dgm:pt modelId="{45DC2B65-F7A0-4906-A0F5-254F0C4D91A4}">
      <dgm:prSet custT="1"/>
      <dgm:spPr/>
      <dgm:t>
        <a:bodyPr lIns="0" tIns="0" rIns="0" bIns="0"/>
        <a:lstStyle/>
        <a:p>
          <a:pPr>
            <a:lnSpc>
              <a:spcPct val="100000"/>
            </a:lnSpc>
          </a:pPr>
          <a:r>
            <a:rPr lang="en-US" sz="1800"/>
            <a:t>Generate data like the current time, a GUID, or a random number</a:t>
          </a:r>
        </a:p>
      </dgm:t>
    </dgm:pt>
    <dgm:pt modelId="{E6AC1E09-7DCD-4465-AF0D-C6BD03C9841F}" type="parTrans" cxnId="{79658B74-AA0A-4BEA-8AEB-77C58D2DE587}">
      <dgm:prSet/>
      <dgm:spPr/>
      <dgm:t>
        <a:bodyPr/>
        <a:lstStyle/>
        <a:p>
          <a:endParaRPr lang="en-US"/>
        </a:p>
      </dgm:t>
    </dgm:pt>
    <dgm:pt modelId="{65E51850-280C-467F-9023-DCC8ADAA6A1A}" type="sibTrans" cxnId="{79658B74-AA0A-4BEA-8AEB-77C58D2DE587}">
      <dgm:prSet/>
      <dgm:spPr/>
      <dgm:t>
        <a:bodyPr/>
        <a:lstStyle/>
        <a:p>
          <a:endParaRPr lang="en-US"/>
        </a:p>
      </dgm:t>
    </dgm:pt>
    <dgm:pt modelId="{4881E800-8378-4D6B-B3D8-FB8D0C295C04}">
      <dgm:prSet custT="1"/>
      <dgm:spPr/>
      <dgm:t>
        <a:bodyPr lIns="0" tIns="0" rIns="0" bIns="0"/>
        <a:lstStyle/>
        <a:p>
          <a:pPr>
            <a:lnSpc>
              <a:spcPct val="100000"/>
            </a:lnSpc>
          </a:pPr>
          <a:r>
            <a:rPr lang="en-US" sz="1800"/>
            <a:t>Handling optional values</a:t>
          </a:r>
        </a:p>
      </dgm:t>
    </dgm:pt>
    <dgm:pt modelId="{B52EF2F8-604F-4A2A-98D8-8E28D8BF97D6}" type="parTrans" cxnId="{4E1E3CFB-C760-4EE3-9EC4-885115FCF561}">
      <dgm:prSet/>
      <dgm:spPr/>
      <dgm:t>
        <a:bodyPr/>
        <a:lstStyle/>
        <a:p>
          <a:endParaRPr lang="en-US"/>
        </a:p>
      </dgm:t>
    </dgm:pt>
    <dgm:pt modelId="{D7CA186C-DF7A-4DAD-9A72-2C90FFFC346C}" type="sibTrans" cxnId="{4E1E3CFB-C760-4EE3-9EC4-885115FCF561}">
      <dgm:prSet/>
      <dgm:spPr/>
      <dgm:t>
        <a:bodyPr/>
        <a:lstStyle/>
        <a:p>
          <a:endParaRPr lang="en-US"/>
        </a:p>
      </dgm:t>
    </dgm:pt>
    <dgm:pt modelId="{2B16087F-AA4B-492B-8E44-FE1498A5CEE6}">
      <dgm:prSet custT="1"/>
      <dgm:spPr/>
      <dgm:t>
        <a:bodyPr lIns="0" tIns="0" rIns="0" bIns="0"/>
        <a:lstStyle/>
        <a:p>
          <a:pPr>
            <a:lnSpc>
              <a:spcPct val="100000"/>
            </a:lnSpc>
          </a:pPr>
          <a:r>
            <a:rPr lang="en-US" sz="1800"/>
            <a:t>“If” conditional statements</a:t>
          </a:r>
        </a:p>
      </dgm:t>
    </dgm:pt>
    <dgm:pt modelId="{8ACDB89D-5E68-4C11-B554-2F438A708CAF}" type="parTrans" cxnId="{42D7FF53-7D02-4247-9662-6DCE983437F5}">
      <dgm:prSet/>
      <dgm:spPr/>
      <dgm:t>
        <a:bodyPr/>
        <a:lstStyle/>
        <a:p>
          <a:endParaRPr lang="en-US"/>
        </a:p>
      </dgm:t>
    </dgm:pt>
    <dgm:pt modelId="{6126D14F-669D-4347-B051-D155598A55EB}" type="sibTrans" cxnId="{42D7FF53-7D02-4247-9662-6DCE983437F5}">
      <dgm:prSet/>
      <dgm:spPr/>
      <dgm:t>
        <a:bodyPr/>
        <a:lstStyle/>
        <a:p>
          <a:endParaRPr lang="en-US"/>
        </a:p>
      </dgm:t>
    </dgm:pt>
    <dgm:pt modelId="{FBA8273D-1CD0-4928-8D06-B7C14F7A9A8D}">
      <dgm:prSet custT="1"/>
      <dgm:spPr/>
      <dgm:t>
        <a:bodyPr lIns="0" tIns="0" rIns="0" bIns="0"/>
        <a:lstStyle/>
        <a:p>
          <a:pPr>
            <a:lnSpc>
              <a:spcPct val="100000"/>
            </a:lnSpc>
          </a:pPr>
          <a:r>
            <a:rPr lang="en-US" sz="1800"/>
            <a:t>Working with lists </a:t>
          </a:r>
        </a:p>
      </dgm:t>
    </dgm:pt>
    <dgm:pt modelId="{7F68053A-2141-4CEB-8D40-0674ED97F6DE}" type="parTrans" cxnId="{570A08E6-F1B4-4DF7-ABDF-4E925CAB2B95}">
      <dgm:prSet/>
      <dgm:spPr/>
      <dgm:t>
        <a:bodyPr/>
        <a:lstStyle/>
        <a:p>
          <a:endParaRPr lang="en-US"/>
        </a:p>
      </dgm:t>
    </dgm:pt>
    <dgm:pt modelId="{6F51849B-27BA-498D-A9D3-F1E283551741}" type="sibTrans" cxnId="{570A08E6-F1B4-4DF7-ABDF-4E925CAB2B95}">
      <dgm:prSet/>
      <dgm:spPr/>
      <dgm:t>
        <a:bodyPr/>
        <a:lstStyle/>
        <a:p>
          <a:endParaRPr lang="en-US"/>
        </a:p>
      </dgm:t>
    </dgm:pt>
    <dgm:pt modelId="{3D557023-3114-4CD6-9E05-C931E6E4B408}" type="pres">
      <dgm:prSet presAssocID="{157CA6DA-8DB3-47EF-8DF0-2909D90030F0}" presName="root" presStyleCnt="0">
        <dgm:presLayoutVars>
          <dgm:dir/>
          <dgm:resizeHandles val="exact"/>
        </dgm:presLayoutVars>
      </dgm:prSet>
      <dgm:spPr/>
    </dgm:pt>
    <dgm:pt modelId="{90A87376-7DB3-4F59-8BC7-454ABC2E7A8B}" type="pres">
      <dgm:prSet presAssocID="{F40E7A4D-E55E-44D5-8D79-49E6140065C4}" presName="compNode" presStyleCnt="0"/>
      <dgm:spPr/>
    </dgm:pt>
    <dgm:pt modelId="{8153D7CB-1C30-40C2-87E5-BC542B19B041}" type="pres">
      <dgm:prSet presAssocID="{F40E7A4D-E55E-44D5-8D79-49E6140065C4}" presName="bgRect" presStyleLbl="bgShp" presStyleIdx="0" presStyleCnt="6"/>
      <dgm:spPr>
        <a:solidFill>
          <a:schemeClr val="bg1">
            <a:lumMod val="95000"/>
          </a:schemeClr>
        </a:solidFill>
      </dgm:spPr>
    </dgm:pt>
    <dgm:pt modelId="{C645D1CE-364B-4224-B8D7-D02D2448B625}" type="pres">
      <dgm:prSet presAssocID="{F40E7A4D-E55E-44D5-8D79-49E6140065C4}" presName="iconRect" presStyleLbl="node1" presStyleIdx="0" presStyleCnt="6"/>
      <dgm:spPr>
        <a:blipFill>
          <a:blip xmlns:r="http://schemas.openxmlformats.org/officeDocument/2006/relationships" r:embed="rId1">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icon"/>
        </a:ext>
      </dgm:extLst>
    </dgm:pt>
    <dgm:pt modelId="{3644FF59-4ECD-4179-89BC-5D3509AC012C}" type="pres">
      <dgm:prSet presAssocID="{F40E7A4D-E55E-44D5-8D79-49E6140065C4}" presName="spaceRect" presStyleCnt="0"/>
      <dgm:spPr/>
    </dgm:pt>
    <dgm:pt modelId="{1F71ADFD-D6CF-4BC1-A3ED-0FA0F4303A77}" type="pres">
      <dgm:prSet presAssocID="{F40E7A4D-E55E-44D5-8D79-49E6140065C4}" presName="parTx" presStyleLbl="revTx" presStyleIdx="0" presStyleCnt="6">
        <dgm:presLayoutVars>
          <dgm:chMax val="0"/>
          <dgm:chPref val="0"/>
        </dgm:presLayoutVars>
      </dgm:prSet>
      <dgm:spPr/>
    </dgm:pt>
    <dgm:pt modelId="{D73DF893-5446-4C3F-AB37-6F17474679DD}" type="pres">
      <dgm:prSet presAssocID="{005D79B1-F44C-494C-B5A9-E4BD06EBBE3D}" presName="sibTrans" presStyleCnt="0"/>
      <dgm:spPr/>
    </dgm:pt>
    <dgm:pt modelId="{FC3FCA60-562B-44FE-B1FB-D0E5EDAE3B1F}" type="pres">
      <dgm:prSet presAssocID="{3E2F3348-214F-43FA-AE80-9EA318E0714E}" presName="compNode" presStyleCnt="0"/>
      <dgm:spPr/>
    </dgm:pt>
    <dgm:pt modelId="{CAB7933F-068A-498C-A534-6767BE023CD7}" type="pres">
      <dgm:prSet presAssocID="{3E2F3348-214F-43FA-AE80-9EA318E0714E}" presName="bgRect" presStyleLbl="bgShp" presStyleIdx="1" presStyleCnt="6"/>
      <dgm:spPr>
        <a:solidFill>
          <a:schemeClr val="bg1">
            <a:lumMod val="95000"/>
          </a:schemeClr>
        </a:solidFill>
      </dgm:spPr>
    </dgm:pt>
    <dgm:pt modelId="{086D985B-2B51-4CB8-920F-44DBCE197151}" type="pres">
      <dgm:prSet presAssocID="{3E2F3348-214F-43FA-AE80-9EA318E0714E}" presName="iconRect" presStyleLbl="node1" presStyleIdx="1" presStyleCnt="6"/>
      <dgm:spPr>
        <a:blipFill>
          <a:blip xmlns:r="http://schemas.openxmlformats.org/officeDocument/2006/relationships" r:embed="rId3">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icon"/>
        </a:ext>
      </dgm:extLst>
    </dgm:pt>
    <dgm:pt modelId="{E8FA4345-4785-41CA-95EA-0208FD393922}" type="pres">
      <dgm:prSet presAssocID="{3E2F3348-214F-43FA-AE80-9EA318E0714E}" presName="spaceRect" presStyleCnt="0"/>
      <dgm:spPr/>
    </dgm:pt>
    <dgm:pt modelId="{BAD4ACC2-BF28-4F40-A2CA-37F888DA329D}" type="pres">
      <dgm:prSet presAssocID="{3E2F3348-214F-43FA-AE80-9EA318E0714E}" presName="parTx" presStyleLbl="revTx" presStyleIdx="1" presStyleCnt="6">
        <dgm:presLayoutVars>
          <dgm:chMax val="0"/>
          <dgm:chPref val="0"/>
        </dgm:presLayoutVars>
      </dgm:prSet>
      <dgm:spPr/>
    </dgm:pt>
    <dgm:pt modelId="{1AB2B86F-4876-49D6-9479-F84C9C727C04}" type="pres">
      <dgm:prSet presAssocID="{4E8A8533-788C-4E42-AFD3-C3EF507CD2C8}" presName="sibTrans" presStyleCnt="0"/>
      <dgm:spPr/>
    </dgm:pt>
    <dgm:pt modelId="{CC97261B-8552-4B67-9D3E-771D93381CC9}" type="pres">
      <dgm:prSet presAssocID="{45DC2B65-F7A0-4906-A0F5-254F0C4D91A4}" presName="compNode" presStyleCnt="0"/>
      <dgm:spPr/>
    </dgm:pt>
    <dgm:pt modelId="{D8A7CC4A-0948-4CBD-B2F1-A115CFBFA11F}" type="pres">
      <dgm:prSet presAssocID="{45DC2B65-F7A0-4906-A0F5-254F0C4D91A4}" presName="bgRect" presStyleLbl="bgShp" presStyleIdx="2" presStyleCnt="6"/>
      <dgm:spPr>
        <a:solidFill>
          <a:schemeClr val="bg1">
            <a:lumMod val="95000"/>
          </a:schemeClr>
        </a:solidFill>
      </dgm:spPr>
    </dgm:pt>
    <dgm:pt modelId="{FC5DADBB-03F1-4976-84E7-D48B6151F1E6}" type="pres">
      <dgm:prSet presAssocID="{45DC2B65-F7A0-4906-A0F5-254F0C4D91A4}" presName="iconRect" presStyleLbl="node1" presStyleIdx="2" presStyleCnt="6"/>
      <dgm:spPr>
        <a:blipFill>
          <a:blip xmlns:r="http://schemas.openxmlformats.org/officeDocument/2006/relationships" r:embed="rId5">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icon"/>
        </a:ext>
      </dgm:extLst>
    </dgm:pt>
    <dgm:pt modelId="{946C25CE-39D7-4682-876B-5823FC855AD5}" type="pres">
      <dgm:prSet presAssocID="{45DC2B65-F7A0-4906-A0F5-254F0C4D91A4}" presName="spaceRect" presStyleCnt="0"/>
      <dgm:spPr/>
    </dgm:pt>
    <dgm:pt modelId="{DF2FA9B7-48A4-4945-B12F-C39B003E5FA6}" type="pres">
      <dgm:prSet presAssocID="{45DC2B65-F7A0-4906-A0F5-254F0C4D91A4}" presName="parTx" presStyleLbl="revTx" presStyleIdx="2" presStyleCnt="6">
        <dgm:presLayoutVars>
          <dgm:chMax val="0"/>
          <dgm:chPref val="0"/>
        </dgm:presLayoutVars>
      </dgm:prSet>
      <dgm:spPr/>
    </dgm:pt>
    <dgm:pt modelId="{E1111E48-A2DC-4AD7-9025-EECCD8F0A334}" type="pres">
      <dgm:prSet presAssocID="{65E51850-280C-467F-9023-DCC8ADAA6A1A}" presName="sibTrans" presStyleCnt="0"/>
      <dgm:spPr/>
    </dgm:pt>
    <dgm:pt modelId="{D183B9BC-D44D-44DE-AD9D-295254D612B1}" type="pres">
      <dgm:prSet presAssocID="{4881E800-8378-4D6B-B3D8-FB8D0C295C04}" presName="compNode" presStyleCnt="0"/>
      <dgm:spPr/>
    </dgm:pt>
    <dgm:pt modelId="{65D6C8D8-8BBF-4C27-963A-41E1AB3F992B}" type="pres">
      <dgm:prSet presAssocID="{4881E800-8378-4D6B-B3D8-FB8D0C295C04}" presName="bgRect" presStyleLbl="bgShp" presStyleIdx="3" presStyleCnt="6"/>
      <dgm:spPr>
        <a:solidFill>
          <a:schemeClr val="bg1">
            <a:lumMod val="95000"/>
          </a:schemeClr>
        </a:solidFill>
      </dgm:spPr>
    </dgm:pt>
    <dgm:pt modelId="{62105690-16C9-459F-BEFE-1F4E60B490CE}" type="pres">
      <dgm:prSet presAssocID="{4881E800-8378-4D6B-B3D8-FB8D0C295C04}" presName="iconRect" presStyleLbl="node1" presStyleIdx="3" presStyleCnt="6"/>
      <dgm:spPr>
        <a:blipFill>
          <a:blip xmlns:r="http://schemas.openxmlformats.org/officeDocument/2006/relationships" r:embed="rId7">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icon"/>
        </a:ext>
      </dgm:extLst>
    </dgm:pt>
    <dgm:pt modelId="{9D5FD836-4B54-4376-8305-A3B250380FEA}" type="pres">
      <dgm:prSet presAssocID="{4881E800-8378-4D6B-B3D8-FB8D0C295C04}" presName="spaceRect" presStyleCnt="0"/>
      <dgm:spPr/>
    </dgm:pt>
    <dgm:pt modelId="{F6BEFEC8-27F8-42DF-8C0A-8DC3006CEECD}" type="pres">
      <dgm:prSet presAssocID="{4881E800-8378-4D6B-B3D8-FB8D0C295C04}" presName="parTx" presStyleLbl="revTx" presStyleIdx="3" presStyleCnt="6">
        <dgm:presLayoutVars>
          <dgm:chMax val="0"/>
          <dgm:chPref val="0"/>
        </dgm:presLayoutVars>
      </dgm:prSet>
      <dgm:spPr/>
    </dgm:pt>
    <dgm:pt modelId="{EB10A838-3EFF-4B6C-9F70-C9A18A015AF9}" type="pres">
      <dgm:prSet presAssocID="{D7CA186C-DF7A-4DAD-9A72-2C90FFFC346C}" presName="sibTrans" presStyleCnt="0"/>
      <dgm:spPr/>
    </dgm:pt>
    <dgm:pt modelId="{01AA1E9C-E7A8-4CB7-9367-F0AF46290CA7}" type="pres">
      <dgm:prSet presAssocID="{2B16087F-AA4B-492B-8E44-FE1498A5CEE6}" presName="compNode" presStyleCnt="0"/>
      <dgm:spPr/>
    </dgm:pt>
    <dgm:pt modelId="{45A32D35-90B0-4759-97E0-546E9F829EE2}" type="pres">
      <dgm:prSet presAssocID="{2B16087F-AA4B-492B-8E44-FE1498A5CEE6}" presName="bgRect" presStyleLbl="bgShp" presStyleIdx="4" presStyleCnt="6" custLinFactNeighborX="-2511" custLinFactNeighborY="5816"/>
      <dgm:spPr>
        <a:solidFill>
          <a:schemeClr val="bg1">
            <a:lumMod val="95000"/>
          </a:schemeClr>
        </a:solidFill>
      </dgm:spPr>
    </dgm:pt>
    <dgm:pt modelId="{6E80FFCB-C407-4A61-97EC-376571AF78F1}" type="pres">
      <dgm:prSet presAssocID="{2B16087F-AA4B-492B-8E44-FE1498A5CEE6}" presName="iconRect" presStyleLbl="node1" presStyleIdx="4" presStyleCnt="6"/>
      <dgm:spPr>
        <a:blipFill>
          <a:blip xmlns:r="http://schemas.openxmlformats.org/officeDocument/2006/relationships" r:embed="rId9">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 quotation mark icon"/>
        </a:ext>
      </dgm:extLst>
    </dgm:pt>
    <dgm:pt modelId="{34B4DFF3-E3E1-477F-81CC-D8318F7F823F}" type="pres">
      <dgm:prSet presAssocID="{2B16087F-AA4B-492B-8E44-FE1498A5CEE6}" presName="spaceRect" presStyleCnt="0"/>
      <dgm:spPr/>
    </dgm:pt>
    <dgm:pt modelId="{B3BD8045-4556-4A4B-980A-457075866F9C}" type="pres">
      <dgm:prSet presAssocID="{2B16087F-AA4B-492B-8E44-FE1498A5CEE6}" presName="parTx" presStyleLbl="revTx" presStyleIdx="4" presStyleCnt="6">
        <dgm:presLayoutVars>
          <dgm:chMax val="0"/>
          <dgm:chPref val="0"/>
        </dgm:presLayoutVars>
      </dgm:prSet>
      <dgm:spPr/>
    </dgm:pt>
    <dgm:pt modelId="{F2C77062-4225-46B8-AB6C-46B3D912B221}" type="pres">
      <dgm:prSet presAssocID="{6126D14F-669D-4347-B051-D155598A55EB}" presName="sibTrans" presStyleCnt="0"/>
      <dgm:spPr/>
    </dgm:pt>
    <dgm:pt modelId="{F36A95D8-89A4-4174-BA48-483902B6A798}" type="pres">
      <dgm:prSet presAssocID="{FBA8273D-1CD0-4928-8D06-B7C14F7A9A8D}" presName="compNode" presStyleCnt="0"/>
      <dgm:spPr/>
    </dgm:pt>
    <dgm:pt modelId="{5CE5C130-472E-40AC-A440-51A0CFBAF001}" type="pres">
      <dgm:prSet presAssocID="{FBA8273D-1CD0-4928-8D06-B7C14F7A9A8D}" presName="bgRect" presStyleLbl="bgShp" presStyleIdx="5" presStyleCnt="6"/>
      <dgm:spPr>
        <a:solidFill>
          <a:schemeClr val="bg1">
            <a:lumMod val="95000"/>
          </a:schemeClr>
        </a:solidFill>
      </dgm:spPr>
    </dgm:pt>
    <dgm:pt modelId="{83305F40-8B27-45C4-B17D-CEA235525FAE}" type="pres">
      <dgm:prSet presAssocID="{FBA8273D-1CD0-4928-8D06-B7C14F7A9A8D}" presName="iconRect" presStyleLbl="node1" presStyleIdx="5" presStyleCnt="6"/>
      <dgm:spPr>
        <a:blipFill>
          <a:blip xmlns:r="http://schemas.openxmlformats.org/officeDocument/2006/relationships" r:embed="rId11">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 list icon"/>
        </a:ext>
      </dgm:extLst>
    </dgm:pt>
    <dgm:pt modelId="{C5E52910-C01E-40A3-A385-96A66AB78323}" type="pres">
      <dgm:prSet presAssocID="{FBA8273D-1CD0-4928-8D06-B7C14F7A9A8D}" presName="spaceRect" presStyleCnt="0"/>
      <dgm:spPr/>
    </dgm:pt>
    <dgm:pt modelId="{3B8903CD-7EF4-4DDB-8340-7049DAE07B45}" type="pres">
      <dgm:prSet presAssocID="{FBA8273D-1CD0-4928-8D06-B7C14F7A9A8D}" presName="parTx" presStyleLbl="revTx" presStyleIdx="5" presStyleCnt="6">
        <dgm:presLayoutVars>
          <dgm:chMax val="0"/>
          <dgm:chPref val="0"/>
        </dgm:presLayoutVars>
      </dgm:prSet>
      <dgm:spPr/>
    </dgm:pt>
  </dgm:ptLst>
  <dgm:cxnLst>
    <dgm:cxn modelId="{CCDC5C67-C163-491F-AA77-FAF4CD1736FA}" type="presOf" srcId="{4881E800-8378-4D6B-B3D8-FB8D0C295C04}" destId="{F6BEFEC8-27F8-42DF-8C0A-8DC3006CEECD}" srcOrd="0" destOrd="0" presId="urn:microsoft.com/office/officeart/2018/2/layout/IconVerticalSolidList"/>
    <dgm:cxn modelId="{6EFBAD69-F0CA-4EA7-8471-E29F9EAA5BCB}" type="presOf" srcId="{157CA6DA-8DB3-47EF-8DF0-2909D90030F0}" destId="{3D557023-3114-4CD6-9E05-C931E6E4B408}" srcOrd="0" destOrd="0" presId="urn:microsoft.com/office/officeart/2018/2/layout/IconVerticalSolidList"/>
    <dgm:cxn modelId="{42D7FF53-7D02-4247-9662-6DCE983437F5}" srcId="{157CA6DA-8DB3-47EF-8DF0-2909D90030F0}" destId="{2B16087F-AA4B-492B-8E44-FE1498A5CEE6}" srcOrd="4" destOrd="0" parTransId="{8ACDB89D-5E68-4C11-B554-2F438A708CAF}" sibTransId="{6126D14F-669D-4347-B051-D155598A55EB}"/>
    <dgm:cxn modelId="{79658B74-AA0A-4BEA-8AEB-77C58D2DE587}" srcId="{157CA6DA-8DB3-47EF-8DF0-2909D90030F0}" destId="{45DC2B65-F7A0-4906-A0F5-254F0C4D91A4}" srcOrd="2" destOrd="0" parTransId="{E6AC1E09-7DCD-4465-AF0D-C6BD03C9841F}" sibTransId="{65E51850-280C-467F-9023-DCC8ADAA6A1A}"/>
    <dgm:cxn modelId="{CEADEB75-F142-47F5-889B-AC3325974A8B}" type="presOf" srcId="{45DC2B65-F7A0-4906-A0F5-254F0C4D91A4}" destId="{DF2FA9B7-48A4-4945-B12F-C39B003E5FA6}" srcOrd="0" destOrd="0" presId="urn:microsoft.com/office/officeart/2018/2/layout/IconVerticalSolidList"/>
    <dgm:cxn modelId="{C6E98DA3-41B2-4D2F-815A-BD91D0B82A54}" type="presOf" srcId="{3E2F3348-214F-43FA-AE80-9EA318E0714E}" destId="{BAD4ACC2-BF28-4F40-A2CA-37F888DA329D}" srcOrd="0" destOrd="0" presId="urn:microsoft.com/office/officeart/2018/2/layout/IconVerticalSolidList"/>
    <dgm:cxn modelId="{CA0A08A5-BE18-49A8-9BDE-3CDA0E4DA41C}" srcId="{157CA6DA-8DB3-47EF-8DF0-2909D90030F0}" destId="{3E2F3348-214F-43FA-AE80-9EA318E0714E}" srcOrd="1" destOrd="0" parTransId="{D6B44D1A-6810-45F6-8D9B-615539F6FBD7}" sibTransId="{4E8A8533-788C-4E42-AFD3-C3EF507CD2C8}"/>
    <dgm:cxn modelId="{30E88DB0-5294-4159-93D8-8098AC4BAAC0}" type="presOf" srcId="{2B16087F-AA4B-492B-8E44-FE1498A5CEE6}" destId="{B3BD8045-4556-4A4B-980A-457075866F9C}" srcOrd="0" destOrd="0" presId="urn:microsoft.com/office/officeart/2018/2/layout/IconVerticalSolidList"/>
    <dgm:cxn modelId="{97912AB4-4948-46F3-B685-A4142D5E386E}" srcId="{157CA6DA-8DB3-47EF-8DF0-2909D90030F0}" destId="{F40E7A4D-E55E-44D5-8D79-49E6140065C4}" srcOrd="0" destOrd="0" parTransId="{7A7435C8-0E86-4C8D-A3FD-30CB961AF2FC}" sibTransId="{005D79B1-F44C-494C-B5A9-E4BD06EBBE3D}"/>
    <dgm:cxn modelId="{BB4CC7C9-D80F-4D7F-B590-E3AF4FE78B87}" type="presOf" srcId="{F40E7A4D-E55E-44D5-8D79-49E6140065C4}" destId="{1F71ADFD-D6CF-4BC1-A3ED-0FA0F4303A77}" srcOrd="0" destOrd="0" presId="urn:microsoft.com/office/officeart/2018/2/layout/IconVerticalSolidList"/>
    <dgm:cxn modelId="{F4C4A6DE-747C-4EFD-9A75-7B760905C33D}" type="presOf" srcId="{FBA8273D-1CD0-4928-8D06-B7C14F7A9A8D}" destId="{3B8903CD-7EF4-4DDB-8340-7049DAE07B45}" srcOrd="0" destOrd="0" presId="urn:microsoft.com/office/officeart/2018/2/layout/IconVerticalSolidList"/>
    <dgm:cxn modelId="{570A08E6-F1B4-4DF7-ABDF-4E925CAB2B95}" srcId="{157CA6DA-8DB3-47EF-8DF0-2909D90030F0}" destId="{FBA8273D-1CD0-4928-8D06-B7C14F7A9A8D}" srcOrd="5" destOrd="0" parTransId="{7F68053A-2141-4CEB-8D40-0674ED97F6DE}" sibTransId="{6F51849B-27BA-498D-A9D3-F1E283551741}"/>
    <dgm:cxn modelId="{4E1E3CFB-C760-4EE3-9EC4-885115FCF561}" srcId="{157CA6DA-8DB3-47EF-8DF0-2909D90030F0}" destId="{4881E800-8378-4D6B-B3D8-FB8D0C295C04}" srcOrd="3" destOrd="0" parTransId="{B52EF2F8-604F-4A2A-98D8-8E28D8BF97D6}" sibTransId="{D7CA186C-DF7A-4DAD-9A72-2C90FFFC346C}"/>
    <dgm:cxn modelId="{F190AA7E-80BD-4A87-9306-D1B055468786}" type="presParOf" srcId="{3D557023-3114-4CD6-9E05-C931E6E4B408}" destId="{90A87376-7DB3-4F59-8BC7-454ABC2E7A8B}" srcOrd="0" destOrd="0" presId="urn:microsoft.com/office/officeart/2018/2/layout/IconVerticalSolidList"/>
    <dgm:cxn modelId="{F28068D6-9C58-4F96-8D54-6626F7F55C12}" type="presParOf" srcId="{90A87376-7DB3-4F59-8BC7-454ABC2E7A8B}" destId="{8153D7CB-1C30-40C2-87E5-BC542B19B041}" srcOrd="0" destOrd="0" presId="urn:microsoft.com/office/officeart/2018/2/layout/IconVerticalSolidList"/>
    <dgm:cxn modelId="{185E95C1-822B-4539-986A-D0B0BA615570}" type="presParOf" srcId="{90A87376-7DB3-4F59-8BC7-454ABC2E7A8B}" destId="{C645D1CE-364B-4224-B8D7-D02D2448B625}" srcOrd="1" destOrd="0" presId="urn:microsoft.com/office/officeart/2018/2/layout/IconVerticalSolidList"/>
    <dgm:cxn modelId="{BD484FFE-1C89-4A6A-A286-C8A66984A60D}" type="presParOf" srcId="{90A87376-7DB3-4F59-8BC7-454ABC2E7A8B}" destId="{3644FF59-4ECD-4179-89BC-5D3509AC012C}" srcOrd="2" destOrd="0" presId="urn:microsoft.com/office/officeart/2018/2/layout/IconVerticalSolidList"/>
    <dgm:cxn modelId="{0D289FF5-90B1-489F-B3EB-1CAAD9B7D977}" type="presParOf" srcId="{90A87376-7DB3-4F59-8BC7-454ABC2E7A8B}" destId="{1F71ADFD-D6CF-4BC1-A3ED-0FA0F4303A77}" srcOrd="3" destOrd="0" presId="urn:microsoft.com/office/officeart/2018/2/layout/IconVerticalSolidList"/>
    <dgm:cxn modelId="{73545BBA-3C8B-451A-81E7-F542D3A4DA87}" type="presParOf" srcId="{3D557023-3114-4CD6-9E05-C931E6E4B408}" destId="{D73DF893-5446-4C3F-AB37-6F17474679DD}" srcOrd="1" destOrd="0" presId="urn:microsoft.com/office/officeart/2018/2/layout/IconVerticalSolidList"/>
    <dgm:cxn modelId="{72504BD6-2531-4FCA-BED2-798E506FBAC1}" type="presParOf" srcId="{3D557023-3114-4CD6-9E05-C931E6E4B408}" destId="{FC3FCA60-562B-44FE-B1FB-D0E5EDAE3B1F}" srcOrd="2" destOrd="0" presId="urn:microsoft.com/office/officeart/2018/2/layout/IconVerticalSolidList"/>
    <dgm:cxn modelId="{393B7CCF-7769-46B0-8BFC-31C6F92EE791}" type="presParOf" srcId="{FC3FCA60-562B-44FE-B1FB-D0E5EDAE3B1F}" destId="{CAB7933F-068A-498C-A534-6767BE023CD7}" srcOrd="0" destOrd="0" presId="urn:microsoft.com/office/officeart/2018/2/layout/IconVerticalSolidList"/>
    <dgm:cxn modelId="{FB9649D3-F1FA-4608-AC1E-77E0705F7C5D}" type="presParOf" srcId="{FC3FCA60-562B-44FE-B1FB-D0E5EDAE3B1F}" destId="{086D985B-2B51-4CB8-920F-44DBCE197151}" srcOrd="1" destOrd="0" presId="urn:microsoft.com/office/officeart/2018/2/layout/IconVerticalSolidList"/>
    <dgm:cxn modelId="{6DC4A6F9-337F-4A90-AB15-889A8DBFE6EF}" type="presParOf" srcId="{FC3FCA60-562B-44FE-B1FB-D0E5EDAE3B1F}" destId="{E8FA4345-4785-41CA-95EA-0208FD393922}" srcOrd="2" destOrd="0" presId="urn:microsoft.com/office/officeart/2018/2/layout/IconVerticalSolidList"/>
    <dgm:cxn modelId="{0968A5E1-948C-4D94-B030-9AD841BB3D24}" type="presParOf" srcId="{FC3FCA60-562B-44FE-B1FB-D0E5EDAE3B1F}" destId="{BAD4ACC2-BF28-4F40-A2CA-37F888DA329D}" srcOrd="3" destOrd="0" presId="urn:microsoft.com/office/officeart/2018/2/layout/IconVerticalSolidList"/>
    <dgm:cxn modelId="{28CBBEBE-8E98-4533-B63D-C4FB44003534}" type="presParOf" srcId="{3D557023-3114-4CD6-9E05-C931E6E4B408}" destId="{1AB2B86F-4876-49D6-9479-F84C9C727C04}" srcOrd="3" destOrd="0" presId="urn:microsoft.com/office/officeart/2018/2/layout/IconVerticalSolidList"/>
    <dgm:cxn modelId="{021F7A5D-4870-4D98-B88A-C4D6662D7133}" type="presParOf" srcId="{3D557023-3114-4CD6-9E05-C931E6E4B408}" destId="{CC97261B-8552-4B67-9D3E-771D93381CC9}" srcOrd="4" destOrd="0" presId="urn:microsoft.com/office/officeart/2018/2/layout/IconVerticalSolidList"/>
    <dgm:cxn modelId="{A37ADDB7-F53D-4514-BD6B-574B25AD4F4F}" type="presParOf" srcId="{CC97261B-8552-4B67-9D3E-771D93381CC9}" destId="{D8A7CC4A-0948-4CBD-B2F1-A115CFBFA11F}" srcOrd="0" destOrd="0" presId="urn:microsoft.com/office/officeart/2018/2/layout/IconVerticalSolidList"/>
    <dgm:cxn modelId="{2C578886-0FBA-4DD0-82D8-EDDFD8ADDFBD}" type="presParOf" srcId="{CC97261B-8552-4B67-9D3E-771D93381CC9}" destId="{FC5DADBB-03F1-4976-84E7-D48B6151F1E6}" srcOrd="1" destOrd="0" presId="urn:microsoft.com/office/officeart/2018/2/layout/IconVerticalSolidList"/>
    <dgm:cxn modelId="{0E778B3C-5AD8-4E2F-A241-7BC4504F5A37}" type="presParOf" srcId="{CC97261B-8552-4B67-9D3E-771D93381CC9}" destId="{946C25CE-39D7-4682-876B-5823FC855AD5}" srcOrd="2" destOrd="0" presId="urn:microsoft.com/office/officeart/2018/2/layout/IconVerticalSolidList"/>
    <dgm:cxn modelId="{1BE8E69E-AFDC-4746-832F-871B1A761E20}" type="presParOf" srcId="{CC97261B-8552-4B67-9D3E-771D93381CC9}" destId="{DF2FA9B7-48A4-4945-B12F-C39B003E5FA6}" srcOrd="3" destOrd="0" presId="urn:microsoft.com/office/officeart/2018/2/layout/IconVerticalSolidList"/>
    <dgm:cxn modelId="{1ABD613C-E1D9-4CD0-A84D-A766A8EC5372}" type="presParOf" srcId="{3D557023-3114-4CD6-9E05-C931E6E4B408}" destId="{E1111E48-A2DC-4AD7-9025-EECCD8F0A334}" srcOrd="5" destOrd="0" presId="urn:microsoft.com/office/officeart/2018/2/layout/IconVerticalSolidList"/>
    <dgm:cxn modelId="{EAEFCC9C-A1C2-432A-883A-986C08FA50E6}" type="presParOf" srcId="{3D557023-3114-4CD6-9E05-C931E6E4B408}" destId="{D183B9BC-D44D-44DE-AD9D-295254D612B1}" srcOrd="6" destOrd="0" presId="urn:microsoft.com/office/officeart/2018/2/layout/IconVerticalSolidList"/>
    <dgm:cxn modelId="{BDC34884-2BC2-4246-9125-63045F9153D2}" type="presParOf" srcId="{D183B9BC-D44D-44DE-AD9D-295254D612B1}" destId="{65D6C8D8-8BBF-4C27-963A-41E1AB3F992B}" srcOrd="0" destOrd="0" presId="urn:microsoft.com/office/officeart/2018/2/layout/IconVerticalSolidList"/>
    <dgm:cxn modelId="{420D52FC-B76C-4148-8C1A-0A228D58444C}" type="presParOf" srcId="{D183B9BC-D44D-44DE-AD9D-295254D612B1}" destId="{62105690-16C9-459F-BEFE-1F4E60B490CE}" srcOrd="1" destOrd="0" presId="urn:microsoft.com/office/officeart/2018/2/layout/IconVerticalSolidList"/>
    <dgm:cxn modelId="{173FC450-6A76-46A7-B077-75748895D253}" type="presParOf" srcId="{D183B9BC-D44D-44DE-AD9D-295254D612B1}" destId="{9D5FD836-4B54-4376-8305-A3B250380FEA}" srcOrd="2" destOrd="0" presId="urn:microsoft.com/office/officeart/2018/2/layout/IconVerticalSolidList"/>
    <dgm:cxn modelId="{3DA1F65C-1385-460D-A3D3-624D94C6A6BE}" type="presParOf" srcId="{D183B9BC-D44D-44DE-AD9D-295254D612B1}" destId="{F6BEFEC8-27F8-42DF-8C0A-8DC3006CEECD}" srcOrd="3" destOrd="0" presId="urn:microsoft.com/office/officeart/2018/2/layout/IconVerticalSolidList"/>
    <dgm:cxn modelId="{5AFBBB67-3053-424D-9C66-F4171BB2CCD5}" type="presParOf" srcId="{3D557023-3114-4CD6-9E05-C931E6E4B408}" destId="{EB10A838-3EFF-4B6C-9F70-C9A18A015AF9}" srcOrd="7" destOrd="0" presId="urn:microsoft.com/office/officeart/2018/2/layout/IconVerticalSolidList"/>
    <dgm:cxn modelId="{5E0567F8-3531-4A84-882F-D481C7429354}" type="presParOf" srcId="{3D557023-3114-4CD6-9E05-C931E6E4B408}" destId="{01AA1E9C-E7A8-4CB7-9367-F0AF46290CA7}" srcOrd="8" destOrd="0" presId="urn:microsoft.com/office/officeart/2018/2/layout/IconVerticalSolidList"/>
    <dgm:cxn modelId="{BE8836C9-BF02-4B76-8B0C-305B9280656C}" type="presParOf" srcId="{01AA1E9C-E7A8-4CB7-9367-F0AF46290CA7}" destId="{45A32D35-90B0-4759-97E0-546E9F829EE2}" srcOrd="0" destOrd="0" presId="urn:microsoft.com/office/officeart/2018/2/layout/IconVerticalSolidList"/>
    <dgm:cxn modelId="{702F2990-031F-4D34-A8B5-621ACB893943}" type="presParOf" srcId="{01AA1E9C-E7A8-4CB7-9367-F0AF46290CA7}" destId="{6E80FFCB-C407-4A61-97EC-376571AF78F1}" srcOrd="1" destOrd="0" presId="urn:microsoft.com/office/officeart/2018/2/layout/IconVerticalSolidList"/>
    <dgm:cxn modelId="{215FB078-257F-493E-943F-5E9EBEB7A59E}" type="presParOf" srcId="{01AA1E9C-E7A8-4CB7-9367-F0AF46290CA7}" destId="{34B4DFF3-E3E1-477F-81CC-D8318F7F823F}" srcOrd="2" destOrd="0" presId="urn:microsoft.com/office/officeart/2018/2/layout/IconVerticalSolidList"/>
    <dgm:cxn modelId="{C5E2BEB3-5B65-4C27-B96A-60949A3D9E9F}" type="presParOf" srcId="{01AA1E9C-E7A8-4CB7-9367-F0AF46290CA7}" destId="{B3BD8045-4556-4A4B-980A-457075866F9C}" srcOrd="3" destOrd="0" presId="urn:microsoft.com/office/officeart/2018/2/layout/IconVerticalSolidList"/>
    <dgm:cxn modelId="{1BB02C87-AF74-4337-973F-DA4A47D98122}" type="presParOf" srcId="{3D557023-3114-4CD6-9E05-C931E6E4B408}" destId="{F2C77062-4225-46B8-AB6C-46B3D912B221}" srcOrd="9" destOrd="0" presId="urn:microsoft.com/office/officeart/2018/2/layout/IconVerticalSolidList"/>
    <dgm:cxn modelId="{1591D50E-3807-462B-8156-8578A4E1283C}" type="presParOf" srcId="{3D557023-3114-4CD6-9E05-C931E6E4B408}" destId="{F36A95D8-89A4-4174-BA48-483902B6A798}" srcOrd="10" destOrd="0" presId="urn:microsoft.com/office/officeart/2018/2/layout/IconVerticalSolidList"/>
    <dgm:cxn modelId="{4122471F-0E11-411F-A3D9-DD1AE50ACA85}" type="presParOf" srcId="{F36A95D8-89A4-4174-BA48-483902B6A798}" destId="{5CE5C130-472E-40AC-A440-51A0CFBAF001}" srcOrd="0" destOrd="0" presId="urn:microsoft.com/office/officeart/2018/2/layout/IconVerticalSolidList"/>
    <dgm:cxn modelId="{EB4A5C28-3DEB-4A9A-A20C-59408671C91A}" type="presParOf" srcId="{F36A95D8-89A4-4174-BA48-483902B6A798}" destId="{83305F40-8B27-45C4-B17D-CEA235525FAE}" srcOrd="1" destOrd="0" presId="urn:microsoft.com/office/officeart/2018/2/layout/IconVerticalSolidList"/>
    <dgm:cxn modelId="{3159B58B-F75C-4C0E-B2D0-4F3D0DF35AB1}" type="presParOf" srcId="{F36A95D8-89A4-4174-BA48-483902B6A798}" destId="{C5E52910-C01E-40A3-A385-96A66AB78323}" srcOrd="2" destOrd="0" presId="urn:microsoft.com/office/officeart/2018/2/layout/IconVerticalSolidList"/>
    <dgm:cxn modelId="{585AF7F0-8806-4098-AF1A-387C90ECAB9A}" type="presParOf" srcId="{F36A95D8-89A4-4174-BA48-483902B6A798}" destId="{3B8903CD-7EF4-4DDB-8340-7049DAE07B4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7FDE4C-3146-4FA2-B123-3019F0093A42}"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AC877D28-1205-464F-8D18-282D0E7551ED}">
      <dgm:prSet custT="1"/>
      <dgm:spPr/>
      <dgm:t>
        <a:bodyPr anchor="ctr"/>
        <a:lstStyle/>
        <a:p>
          <a:pPr>
            <a:lnSpc>
              <a:spcPct val="100000"/>
            </a:lnSpc>
            <a:defRPr b="1"/>
          </a:pPr>
          <a:r>
            <a:rPr lang="en-GB" sz="2200"/>
            <a:t>Testing</a:t>
          </a:r>
          <a:endParaRPr lang="en-US" sz="2200"/>
        </a:p>
      </dgm:t>
    </dgm:pt>
    <dgm:pt modelId="{FA3540C2-E70E-4317-A8BF-EE3E6E62CC96}" type="parTrans" cxnId="{7866B55A-5EC5-4AD9-B1BB-DAC6514D6E64}">
      <dgm:prSet/>
      <dgm:spPr/>
      <dgm:t>
        <a:bodyPr/>
        <a:lstStyle/>
        <a:p>
          <a:endParaRPr lang="en-US"/>
        </a:p>
      </dgm:t>
    </dgm:pt>
    <dgm:pt modelId="{ABE0A3E7-734D-4D6A-B4C7-D0E92F8FBDD2}" type="sibTrans" cxnId="{7866B55A-5EC5-4AD9-B1BB-DAC6514D6E64}">
      <dgm:prSet/>
      <dgm:spPr/>
      <dgm:t>
        <a:bodyPr/>
        <a:lstStyle/>
        <a:p>
          <a:endParaRPr lang="en-US"/>
        </a:p>
      </dgm:t>
    </dgm:pt>
    <dgm:pt modelId="{AEBC86E3-8BC5-4A16-8AD5-ABF11BDC1EA5}">
      <dgm:prSet custT="1"/>
      <dgm:spPr/>
      <dgm:t>
        <a:bodyPr/>
        <a:lstStyle/>
        <a:p>
          <a:pPr>
            <a:lnSpc>
              <a:spcPct val="100000"/>
            </a:lnSpc>
          </a:pPr>
          <a:r>
            <a:rPr lang="en-GB" sz="1800"/>
            <a:t>We review what you should know about the different testing methods and the pros and cons of each.</a:t>
          </a:r>
          <a:endParaRPr lang="en-US" sz="1800"/>
        </a:p>
      </dgm:t>
    </dgm:pt>
    <dgm:pt modelId="{98A57AEC-8E65-49F1-BA99-CC752BDF77E8}" type="parTrans" cxnId="{6FAE6B51-E77C-4C98-A112-ACE9230546EE}">
      <dgm:prSet/>
      <dgm:spPr/>
      <dgm:t>
        <a:bodyPr/>
        <a:lstStyle/>
        <a:p>
          <a:endParaRPr lang="en-US"/>
        </a:p>
      </dgm:t>
    </dgm:pt>
    <dgm:pt modelId="{81529FE0-87D5-4B49-AF27-75345E862D76}" type="sibTrans" cxnId="{6FAE6B51-E77C-4C98-A112-ACE9230546EE}">
      <dgm:prSet/>
      <dgm:spPr/>
      <dgm:t>
        <a:bodyPr/>
        <a:lstStyle/>
        <a:p>
          <a:endParaRPr lang="en-US"/>
        </a:p>
      </dgm:t>
    </dgm:pt>
    <dgm:pt modelId="{BE2A371A-5934-4727-B8C5-9A0442A65177}">
      <dgm:prSet custT="1"/>
      <dgm:spPr/>
      <dgm:t>
        <a:bodyPr anchor="ctr"/>
        <a:lstStyle/>
        <a:p>
          <a:pPr>
            <a:lnSpc>
              <a:spcPct val="100000"/>
            </a:lnSpc>
            <a:defRPr b="1"/>
          </a:pPr>
          <a:r>
            <a:rPr lang="en-GB" sz="2200"/>
            <a:t>Performance</a:t>
          </a:r>
          <a:endParaRPr lang="en-US" sz="2200"/>
        </a:p>
      </dgm:t>
    </dgm:pt>
    <dgm:pt modelId="{DE6CE862-29A4-4A02-8522-97A7D0404451}" type="parTrans" cxnId="{CA11F30E-084B-43CE-9C81-F4A77780E21C}">
      <dgm:prSet/>
      <dgm:spPr/>
      <dgm:t>
        <a:bodyPr/>
        <a:lstStyle/>
        <a:p>
          <a:endParaRPr lang="en-US"/>
        </a:p>
      </dgm:t>
    </dgm:pt>
    <dgm:pt modelId="{95594CD2-75BC-4057-9035-C0ED8A065136}" type="sibTrans" cxnId="{CA11F30E-084B-43CE-9C81-F4A77780E21C}">
      <dgm:prSet/>
      <dgm:spPr/>
      <dgm:t>
        <a:bodyPr/>
        <a:lstStyle/>
        <a:p>
          <a:endParaRPr lang="en-US"/>
        </a:p>
      </dgm:t>
    </dgm:pt>
    <dgm:pt modelId="{922AFF3A-755E-4EA9-BAC8-E3606C555705}">
      <dgm:prSet custT="1"/>
      <dgm:spPr/>
      <dgm:t>
        <a:bodyPr anchor="ctr"/>
        <a:lstStyle/>
        <a:p>
          <a:pPr>
            <a:lnSpc>
              <a:spcPct val="100000"/>
            </a:lnSpc>
            <a:defRPr b="1"/>
          </a:pPr>
          <a:r>
            <a:rPr lang="en-GB" sz="2200"/>
            <a:t>Troubleshooting</a:t>
          </a:r>
          <a:endParaRPr lang="en-US" sz="2200"/>
        </a:p>
      </dgm:t>
    </dgm:pt>
    <dgm:pt modelId="{06568F4A-DD9B-43ED-9481-3E3FEF3DC656}" type="parTrans" cxnId="{F7B167F4-332D-4379-B7D5-B39BE2A81BEE}">
      <dgm:prSet/>
      <dgm:spPr/>
      <dgm:t>
        <a:bodyPr/>
        <a:lstStyle/>
        <a:p>
          <a:endParaRPr lang="en-US"/>
        </a:p>
      </dgm:t>
    </dgm:pt>
    <dgm:pt modelId="{78B2F29E-28EB-45DC-82E9-D878E9A6E453}" type="sibTrans" cxnId="{F7B167F4-332D-4379-B7D5-B39BE2A81BEE}">
      <dgm:prSet/>
      <dgm:spPr/>
      <dgm:t>
        <a:bodyPr/>
        <a:lstStyle/>
        <a:p>
          <a:endParaRPr lang="en-US"/>
        </a:p>
      </dgm:t>
    </dgm:pt>
    <dgm:pt modelId="{44051F36-7C49-481D-8632-A8622EE39F76}">
      <dgm:prSet/>
      <dgm:spPr/>
      <dgm:t>
        <a:bodyPr/>
        <a:lstStyle/>
        <a:p>
          <a:pPr>
            <a:lnSpc>
              <a:spcPct val="100000"/>
            </a:lnSpc>
          </a:pPr>
          <a:r>
            <a:rPr lang="en-GB"/>
            <a:t>When things go wrong, you need to know where and what to look for and the best ways to get it working again. </a:t>
          </a:r>
          <a:endParaRPr lang="en-US"/>
        </a:p>
      </dgm:t>
    </dgm:pt>
    <dgm:pt modelId="{AD45B267-C829-4CA5-9BC0-5E0927F7C3D6}" type="parTrans" cxnId="{B86EE921-F15D-4F3E-AD4F-3A6002893C04}">
      <dgm:prSet/>
      <dgm:spPr/>
      <dgm:t>
        <a:bodyPr/>
        <a:lstStyle/>
        <a:p>
          <a:endParaRPr lang="en-US"/>
        </a:p>
      </dgm:t>
    </dgm:pt>
    <dgm:pt modelId="{F957C544-EBA2-4712-BB0B-25D207F00127}" type="sibTrans" cxnId="{B86EE921-F15D-4F3E-AD4F-3A6002893C04}">
      <dgm:prSet/>
      <dgm:spPr/>
      <dgm:t>
        <a:bodyPr/>
        <a:lstStyle/>
        <a:p>
          <a:endParaRPr lang="en-US"/>
        </a:p>
      </dgm:t>
    </dgm:pt>
    <dgm:pt modelId="{AB0F289D-476D-4DD5-828E-6CE0A3E7204B}">
      <dgm:prSet/>
      <dgm:spPr/>
      <dgm:t>
        <a:bodyPr/>
        <a:lstStyle/>
        <a:p>
          <a:pPr>
            <a:lnSpc>
              <a:spcPct val="100000"/>
            </a:lnSpc>
          </a:pPr>
          <a:r>
            <a:rPr lang="en-GB"/>
            <a:t>You want to create flows that are efficient, effective, and perform reliably at scale.</a:t>
          </a:r>
          <a:endParaRPr lang="en-US"/>
        </a:p>
      </dgm:t>
    </dgm:pt>
    <dgm:pt modelId="{79B691E8-C620-4762-8346-976C1228D980}" type="parTrans" cxnId="{D9DFEB01-663C-45AF-A581-EC71941D4326}">
      <dgm:prSet/>
      <dgm:spPr/>
      <dgm:t>
        <a:bodyPr/>
        <a:lstStyle/>
        <a:p>
          <a:endParaRPr lang="en-AU"/>
        </a:p>
      </dgm:t>
    </dgm:pt>
    <dgm:pt modelId="{DB496792-4551-4A4F-89E9-C84E6D91BF96}" type="sibTrans" cxnId="{D9DFEB01-663C-45AF-A581-EC71941D4326}">
      <dgm:prSet/>
      <dgm:spPr/>
      <dgm:t>
        <a:bodyPr/>
        <a:lstStyle/>
        <a:p>
          <a:endParaRPr lang="en-AU"/>
        </a:p>
      </dgm:t>
    </dgm:pt>
    <dgm:pt modelId="{EC3B6B46-B33B-42C2-9342-F0AD6C8136D6}" type="pres">
      <dgm:prSet presAssocID="{307FDE4C-3146-4FA2-B123-3019F0093A42}" presName="root" presStyleCnt="0">
        <dgm:presLayoutVars>
          <dgm:dir/>
          <dgm:resizeHandles val="exact"/>
        </dgm:presLayoutVars>
      </dgm:prSet>
      <dgm:spPr/>
    </dgm:pt>
    <dgm:pt modelId="{AC1739B1-C945-4E6D-966A-268BAFFFF6CE}" type="pres">
      <dgm:prSet presAssocID="{AC877D28-1205-464F-8D18-282D0E7551ED}" presName="compNode" presStyleCnt="0"/>
      <dgm:spPr/>
    </dgm:pt>
    <dgm:pt modelId="{BC805246-76D2-497B-91BE-515E38984A8A}" type="pres">
      <dgm:prSet presAssocID="{AC877D28-1205-464F-8D18-282D0E7551ED}" presName="iconRect" presStyleLbl="node1" presStyleIdx="0" presStyleCnt="3"/>
      <dgm:spPr>
        <a:blipFill>
          <a:blip xmlns:r="http://schemas.openxmlformats.org/officeDocument/2006/relationships" r:embed="rId1">
            <a:duotone>
              <a:schemeClr val="accent2">
                <a:shade val="45000"/>
                <a:satMod val="135000"/>
              </a:schemeClr>
              <a:prstClr val="white"/>
            </a:duotone>
            <a:lum bright="-20000" contrast="20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icon"/>
        </a:ext>
      </dgm:extLst>
    </dgm:pt>
    <dgm:pt modelId="{A1756FD8-531C-452E-A206-715AE76AD0B5}" type="pres">
      <dgm:prSet presAssocID="{AC877D28-1205-464F-8D18-282D0E7551ED}" presName="iconSpace" presStyleCnt="0"/>
      <dgm:spPr/>
    </dgm:pt>
    <dgm:pt modelId="{61D3845A-5DCB-4F8D-8C82-F826C5606A20}" type="pres">
      <dgm:prSet presAssocID="{AC877D28-1205-464F-8D18-282D0E7551ED}" presName="parTx" presStyleLbl="revTx" presStyleIdx="0" presStyleCnt="6">
        <dgm:presLayoutVars>
          <dgm:chMax val="0"/>
          <dgm:chPref val="0"/>
        </dgm:presLayoutVars>
      </dgm:prSet>
      <dgm:spPr/>
    </dgm:pt>
    <dgm:pt modelId="{191644D5-EE1A-4ADD-AEE4-49D57D8F78DB}" type="pres">
      <dgm:prSet presAssocID="{AC877D28-1205-464F-8D18-282D0E7551ED}" presName="txSpace" presStyleCnt="0"/>
      <dgm:spPr/>
    </dgm:pt>
    <dgm:pt modelId="{F3DA123D-38B3-4B94-8D08-2E1EFD27EED9}" type="pres">
      <dgm:prSet presAssocID="{AC877D28-1205-464F-8D18-282D0E7551ED}" presName="desTx" presStyleLbl="revTx" presStyleIdx="1" presStyleCnt="6">
        <dgm:presLayoutVars/>
      </dgm:prSet>
      <dgm:spPr/>
    </dgm:pt>
    <dgm:pt modelId="{BF0F3B14-9D40-4775-84D0-8D73EC6C32E0}" type="pres">
      <dgm:prSet presAssocID="{ABE0A3E7-734D-4D6A-B4C7-D0E92F8FBDD2}" presName="sibTrans" presStyleCnt="0"/>
      <dgm:spPr/>
    </dgm:pt>
    <dgm:pt modelId="{C6B296A8-F481-4540-8434-3736F1F18CB2}" type="pres">
      <dgm:prSet presAssocID="{BE2A371A-5934-4727-B8C5-9A0442A65177}" presName="compNode" presStyleCnt="0"/>
      <dgm:spPr/>
    </dgm:pt>
    <dgm:pt modelId="{A9A0C0E0-F52C-40BF-B0E5-7534555C6E46}" type="pres">
      <dgm:prSet presAssocID="{BE2A371A-5934-4727-B8C5-9A0442A65177}" presName="iconRect" presStyleLbl="node1" presStyleIdx="1" presStyleCnt="3"/>
      <dgm:spPr>
        <a:blipFill>
          <a:blip xmlns:r="http://schemas.openxmlformats.org/officeDocument/2006/relationships" r:embed="rId3">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icon"/>
        </a:ext>
      </dgm:extLst>
    </dgm:pt>
    <dgm:pt modelId="{45D3B784-2608-4B67-854F-963E3ACECFB7}" type="pres">
      <dgm:prSet presAssocID="{BE2A371A-5934-4727-B8C5-9A0442A65177}" presName="iconSpace" presStyleCnt="0"/>
      <dgm:spPr/>
    </dgm:pt>
    <dgm:pt modelId="{AFA553D5-1191-4D14-8F59-13BF1BAF0153}" type="pres">
      <dgm:prSet presAssocID="{BE2A371A-5934-4727-B8C5-9A0442A65177}" presName="parTx" presStyleLbl="revTx" presStyleIdx="2" presStyleCnt="6">
        <dgm:presLayoutVars>
          <dgm:chMax val="0"/>
          <dgm:chPref val="0"/>
        </dgm:presLayoutVars>
      </dgm:prSet>
      <dgm:spPr/>
    </dgm:pt>
    <dgm:pt modelId="{66CF77D3-8773-4FD7-931E-73BBF08EE08C}" type="pres">
      <dgm:prSet presAssocID="{BE2A371A-5934-4727-B8C5-9A0442A65177}" presName="txSpace" presStyleCnt="0"/>
      <dgm:spPr/>
    </dgm:pt>
    <dgm:pt modelId="{06DE123D-4023-4C79-B74F-04D407DA7B80}" type="pres">
      <dgm:prSet presAssocID="{BE2A371A-5934-4727-B8C5-9A0442A65177}" presName="desTx" presStyleLbl="revTx" presStyleIdx="3" presStyleCnt="6">
        <dgm:presLayoutVars/>
      </dgm:prSet>
      <dgm:spPr/>
    </dgm:pt>
    <dgm:pt modelId="{FE57A4AA-9CE1-47A1-8224-21C1A8D5A936}" type="pres">
      <dgm:prSet presAssocID="{95594CD2-75BC-4057-9035-C0ED8A065136}" presName="sibTrans" presStyleCnt="0"/>
      <dgm:spPr/>
    </dgm:pt>
    <dgm:pt modelId="{0AF83031-FE99-4C02-B987-8D64610109C4}" type="pres">
      <dgm:prSet presAssocID="{922AFF3A-755E-4EA9-BAC8-E3606C555705}" presName="compNode" presStyleCnt="0"/>
      <dgm:spPr/>
    </dgm:pt>
    <dgm:pt modelId="{884D2074-6602-4B18-81FC-D7C2C41A9BD9}" type="pres">
      <dgm:prSet presAssocID="{922AFF3A-755E-4EA9-BAC8-E3606C555705}" presName="iconRect" presStyleLbl="node1" presStyleIdx="2" presStyleCnt="3"/>
      <dgm:spPr>
        <a:blipFill>
          <a:blip xmlns:r="http://schemas.openxmlformats.org/officeDocument/2006/relationships" r:embed="rId5">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icon"/>
        </a:ext>
      </dgm:extLst>
    </dgm:pt>
    <dgm:pt modelId="{B43146F5-3123-477C-B793-6034AA9AC066}" type="pres">
      <dgm:prSet presAssocID="{922AFF3A-755E-4EA9-BAC8-E3606C555705}" presName="iconSpace" presStyleCnt="0"/>
      <dgm:spPr/>
    </dgm:pt>
    <dgm:pt modelId="{F0E9D4A1-9083-4E2F-9858-9DCC48F55EB3}" type="pres">
      <dgm:prSet presAssocID="{922AFF3A-755E-4EA9-BAC8-E3606C555705}" presName="parTx" presStyleLbl="revTx" presStyleIdx="4" presStyleCnt="6">
        <dgm:presLayoutVars>
          <dgm:chMax val="0"/>
          <dgm:chPref val="0"/>
        </dgm:presLayoutVars>
      </dgm:prSet>
      <dgm:spPr/>
    </dgm:pt>
    <dgm:pt modelId="{B9DFC156-7338-411B-9EAA-B4A70B507FA8}" type="pres">
      <dgm:prSet presAssocID="{922AFF3A-755E-4EA9-BAC8-E3606C555705}" presName="txSpace" presStyleCnt="0"/>
      <dgm:spPr/>
    </dgm:pt>
    <dgm:pt modelId="{6A4A24F0-0096-4794-8B3C-D8B67F97E2E5}" type="pres">
      <dgm:prSet presAssocID="{922AFF3A-755E-4EA9-BAC8-E3606C555705}" presName="desTx" presStyleLbl="revTx" presStyleIdx="5" presStyleCnt="6">
        <dgm:presLayoutVars/>
      </dgm:prSet>
      <dgm:spPr/>
    </dgm:pt>
  </dgm:ptLst>
  <dgm:cxnLst>
    <dgm:cxn modelId="{D9DFEB01-663C-45AF-A581-EC71941D4326}" srcId="{BE2A371A-5934-4727-B8C5-9A0442A65177}" destId="{AB0F289D-476D-4DD5-828E-6CE0A3E7204B}" srcOrd="0" destOrd="0" parTransId="{79B691E8-C620-4762-8346-976C1228D980}" sibTransId="{DB496792-4551-4A4F-89E9-C84E6D91BF96}"/>
    <dgm:cxn modelId="{CA11F30E-084B-43CE-9C81-F4A77780E21C}" srcId="{307FDE4C-3146-4FA2-B123-3019F0093A42}" destId="{BE2A371A-5934-4727-B8C5-9A0442A65177}" srcOrd="1" destOrd="0" parTransId="{DE6CE862-29A4-4A02-8522-97A7D0404451}" sibTransId="{95594CD2-75BC-4057-9035-C0ED8A065136}"/>
    <dgm:cxn modelId="{B86EE921-F15D-4F3E-AD4F-3A6002893C04}" srcId="{922AFF3A-755E-4EA9-BAC8-E3606C555705}" destId="{44051F36-7C49-481D-8632-A8622EE39F76}" srcOrd="0" destOrd="0" parTransId="{AD45B267-C829-4CA5-9BC0-5E0927F7C3D6}" sibTransId="{F957C544-EBA2-4712-BB0B-25D207F00127}"/>
    <dgm:cxn modelId="{70A9DD69-CCD2-4DD2-A502-E7F063061501}" type="presOf" srcId="{922AFF3A-755E-4EA9-BAC8-E3606C555705}" destId="{F0E9D4A1-9083-4E2F-9858-9DCC48F55EB3}" srcOrd="0" destOrd="0" presId="urn:microsoft.com/office/officeart/2018/2/layout/IconLabelDescriptionList"/>
    <dgm:cxn modelId="{6FAE6B51-E77C-4C98-A112-ACE9230546EE}" srcId="{AC877D28-1205-464F-8D18-282D0E7551ED}" destId="{AEBC86E3-8BC5-4A16-8AD5-ABF11BDC1EA5}" srcOrd="0" destOrd="0" parTransId="{98A57AEC-8E65-49F1-BA99-CC752BDF77E8}" sibTransId="{81529FE0-87D5-4B49-AF27-75345E862D76}"/>
    <dgm:cxn modelId="{7866B55A-5EC5-4AD9-B1BB-DAC6514D6E64}" srcId="{307FDE4C-3146-4FA2-B123-3019F0093A42}" destId="{AC877D28-1205-464F-8D18-282D0E7551ED}" srcOrd="0" destOrd="0" parTransId="{FA3540C2-E70E-4317-A8BF-EE3E6E62CC96}" sibTransId="{ABE0A3E7-734D-4D6A-B4C7-D0E92F8FBDD2}"/>
    <dgm:cxn modelId="{2A64E887-C6E9-47CA-9EE1-488416468C18}" type="presOf" srcId="{AB0F289D-476D-4DD5-828E-6CE0A3E7204B}" destId="{06DE123D-4023-4C79-B74F-04D407DA7B80}" srcOrd="0" destOrd="0" presId="urn:microsoft.com/office/officeart/2018/2/layout/IconLabelDescriptionList"/>
    <dgm:cxn modelId="{D6E0AE89-7210-46AB-81B0-17553A5829B4}" type="presOf" srcId="{BE2A371A-5934-4727-B8C5-9A0442A65177}" destId="{AFA553D5-1191-4D14-8F59-13BF1BAF0153}" srcOrd="0" destOrd="0" presId="urn:microsoft.com/office/officeart/2018/2/layout/IconLabelDescriptionList"/>
    <dgm:cxn modelId="{A1FF9C96-B597-4E1C-B447-A50EE94A43A8}" type="presOf" srcId="{AEBC86E3-8BC5-4A16-8AD5-ABF11BDC1EA5}" destId="{F3DA123D-38B3-4B94-8D08-2E1EFD27EED9}" srcOrd="0" destOrd="0" presId="urn:microsoft.com/office/officeart/2018/2/layout/IconLabelDescriptionList"/>
    <dgm:cxn modelId="{446EC096-8EB2-4890-80D0-E5474FD2850D}" type="presOf" srcId="{307FDE4C-3146-4FA2-B123-3019F0093A42}" destId="{EC3B6B46-B33B-42C2-9342-F0AD6C8136D6}" srcOrd="0" destOrd="0" presId="urn:microsoft.com/office/officeart/2018/2/layout/IconLabelDescriptionList"/>
    <dgm:cxn modelId="{9A72389A-5344-4C99-B19E-28AA647F311B}" type="presOf" srcId="{44051F36-7C49-481D-8632-A8622EE39F76}" destId="{6A4A24F0-0096-4794-8B3C-D8B67F97E2E5}" srcOrd="0" destOrd="0" presId="urn:microsoft.com/office/officeart/2018/2/layout/IconLabelDescriptionList"/>
    <dgm:cxn modelId="{564466C9-EB74-4EF3-949C-6C9026CE3900}" type="presOf" srcId="{AC877D28-1205-464F-8D18-282D0E7551ED}" destId="{61D3845A-5DCB-4F8D-8C82-F826C5606A20}" srcOrd="0" destOrd="0" presId="urn:microsoft.com/office/officeart/2018/2/layout/IconLabelDescriptionList"/>
    <dgm:cxn modelId="{F7B167F4-332D-4379-B7D5-B39BE2A81BEE}" srcId="{307FDE4C-3146-4FA2-B123-3019F0093A42}" destId="{922AFF3A-755E-4EA9-BAC8-E3606C555705}" srcOrd="2" destOrd="0" parTransId="{06568F4A-DD9B-43ED-9481-3E3FEF3DC656}" sibTransId="{78B2F29E-28EB-45DC-82E9-D878E9A6E453}"/>
    <dgm:cxn modelId="{975AE0B1-7A21-4DAB-B886-8DA6AF4CFA9B}" type="presParOf" srcId="{EC3B6B46-B33B-42C2-9342-F0AD6C8136D6}" destId="{AC1739B1-C945-4E6D-966A-268BAFFFF6CE}" srcOrd="0" destOrd="0" presId="urn:microsoft.com/office/officeart/2018/2/layout/IconLabelDescriptionList"/>
    <dgm:cxn modelId="{F15A3DA4-ECFB-444B-A9D4-92AD8E8BF75E}" type="presParOf" srcId="{AC1739B1-C945-4E6D-966A-268BAFFFF6CE}" destId="{BC805246-76D2-497B-91BE-515E38984A8A}" srcOrd="0" destOrd="0" presId="urn:microsoft.com/office/officeart/2018/2/layout/IconLabelDescriptionList"/>
    <dgm:cxn modelId="{077F1AD1-B99C-48AB-B40D-34472BA3F953}" type="presParOf" srcId="{AC1739B1-C945-4E6D-966A-268BAFFFF6CE}" destId="{A1756FD8-531C-452E-A206-715AE76AD0B5}" srcOrd="1" destOrd="0" presId="urn:microsoft.com/office/officeart/2018/2/layout/IconLabelDescriptionList"/>
    <dgm:cxn modelId="{CB30BE46-26A6-40BC-AC28-6B1FF34B53FC}" type="presParOf" srcId="{AC1739B1-C945-4E6D-966A-268BAFFFF6CE}" destId="{61D3845A-5DCB-4F8D-8C82-F826C5606A20}" srcOrd="2" destOrd="0" presId="urn:microsoft.com/office/officeart/2018/2/layout/IconLabelDescriptionList"/>
    <dgm:cxn modelId="{2140478A-3E94-4AF9-9591-0FB2090AE00A}" type="presParOf" srcId="{AC1739B1-C945-4E6D-966A-268BAFFFF6CE}" destId="{191644D5-EE1A-4ADD-AEE4-49D57D8F78DB}" srcOrd="3" destOrd="0" presId="urn:microsoft.com/office/officeart/2018/2/layout/IconLabelDescriptionList"/>
    <dgm:cxn modelId="{32546BB2-3590-4548-92BB-0B2D5FB211CC}" type="presParOf" srcId="{AC1739B1-C945-4E6D-966A-268BAFFFF6CE}" destId="{F3DA123D-38B3-4B94-8D08-2E1EFD27EED9}" srcOrd="4" destOrd="0" presId="urn:microsoft.com/office/officeart/2018/2/layout/IconLabelDescriptionList"/>
    <dgm:cxn modelId="{733B2B28-85BA-4BE3-A30A-61D8377896AC}" type="presParOf" srcId="{EC3B6B46-B33B-42C2-9342-F0AD6C8136D6}" destId="{BF0F3B14-9D40-4775-84D0-8D73EC6C32E0}" srcOrd="1" destOrd="0" presId="urn:microsoft.com/office/officeart/2018/2/layout/IconLabelDescriptionList"/>
    <dgm:cxn modelId="{6B8B212A-D64A-4B8D-BFEC-E366B43FC649}" type="presParOf" srcId="{EC3B6B46-B33B-42C2-9342-F0AD6C8136D6}" destId="{C6B296A8-F481-4540-8434-3736F1F18CB2}" srcOrd="2" destOrd="0" presId="urn:microsoft.com/office/officeart/2018/2/layout/IconLabelDescriptionList"/>
    <dgm:cxn modelId="{91687FA5-CFE5-490E-8523-36F535C4548E}" type="presParOf" srcId="{C6B296A8-F481-4540-8434-3736F1F18CB2}" destId="{A9A0C0E0-F52C-40BF-B0E5-7534555C6E46}" srcOrd="0" destOrd="0" presId="urn:microsoft.com/office/officeart/2018/2/layout/IconLabelDescriptionList"/>
    <dgm:cxn modelId="{667A5802-C686-44B7-8C8B-8AF6EDF7A2AD}" type="presParOf" srcId="{C6B296A8-F481-4540-8434-3736F1F18CB2}" destId="{45D3B784-2608-4B67-854F-963E3ACECFB7}" srcOrd="1" destOrd="0" presId="urn:microsoft.com/office/officeart/2018/2/layout/IconLabelDescriptionList"/>
    <dgm:cxn modelId="{2A406CE5-7929-4DFE-9FBF-CACD98867498}" type="presParOf" srcId="{C6B296A8-F481-4540-8434-3736F1F18CB2}" destId="{AFA553D5-1191-4D14-8F59-13BF1BAF0153}" srcOrd="2" destOrd="0" presId="urn:microsoft.com/office/officeart/2018/2/layout/IconLabelDescriptionList"/>
    <dgm:cxn modelId="{197CF770-0608-4AC6-B8B7-413D0ADDC959}" type="presParOf" srcId="{C6B296A8-F481-4540-8434-3736F1F18CB2}" destId="{66CF77D3-8773-4FD7-931E-73BBF08EE08C}" srcOrd="3" destOrd="0" presId="urn:microsoft.com/office/officeart/2018/2/layout/IconLabelDescriptionList"/>
    <dgm:cxn modelId="{5002DB10-03E1-4D73-9850-B908765DE450}" type="presParOf" srcId="{C6B296A8-F481-4540-8434-3736F1F18CB2}" destId="{06DE123D-4023-4C79-B74F-04D407DA7B80}" srcOrd="4" destOrd="0" presId="urn:microsoft.com/office/officeart/2018/2/layout/IconLabelDescriptionList"/>
    <dgm:cxn modelId="{87EED247-26A8-4503-8D75-5D760D4691AE}" type="presParOf" srcId="{EC3B6B46-B33B-42C2-9342-F0AD6C8136D6}" destId="{FE57A4AA-9CE1-47A1-8224-21C1A8D5A936}" srcOrd="3" destOrd="0" presId="urn:microsoft.com/office/officeart/2018/2/layout/IconLabelDescriptionList"/>
    <dgm:cxn modelId="{B6E2FBCB-1AD9-4EF3-9090-95E2735257B8}" type="presParOf" srcId="{EC3B6B46-B33B-42C2-9342-F0AD6C8136D6}" destId="{0AF83031-FE99-4C02-B987-8D64610109C4}" srcOrd="4" destOrd="0" presId="urn:microsoft.com/office/officeart/2018/2/layout/IconLabelDescriptionList"/>
    <dgm:cxn modelId="{37DAF351-4DDC-4079-8DB9-951C4C2A1457}" type="presParOf" srcId="{0AF83031-FE99-4C02-B987-8D64610109C4}" destId="{884D2074-6602-4B18-81FC-D7C2C41A9BD9}" srcOrd="0" destOrd="0" presId="urn:microsoft.com/office/officeart/2018/2/layout/IconLabelDescriptionList"/>
    <dgm:cxn modelId="{6399276E-AEE2-4B25-BF99-692A3F978EC8}" type="presParOf" srcId="{0AF83031-FE99-4C02-B987-8D64610109C4}" destId="{B43146F5-3123-477C-B793-6034AA9AC066}" srcOrd="1" destOrd="0" presId="urn:microsoft.com/office/officeart/2018/2/layout/IconLabelDescriptionList"/>
    <dgm:cxn modelId="{D5DE771B-D9EE-464F-A65E-8365D72A1FA8}" type="presParOf" srcId="{0AF83031-FE99-4C02-B987-8D64610109C4}" destId="{F0E9D4A1-9083-4E2F-9858-9DCC48F55EB3}" srcOrd="2" destOrd="0" presId="urn:microsoft.com/office/officeart/2018/2/layout/IconLabelDescriptionList"/>
    <dgm:cxn modelId="{26CA77B0-E0E6-4518-9B57-45BEAE87795A}" type="presParOf" srcId="{0AF83031-FE99-4C02-B987-8D64610109C4}" destId="{B9DFC156-7338-411B-9EAA-B4A70B507FA8}" srcOrd="3" destOrd="0" presId="urn:microsoft.com/office/officeart/2018/2/layout/IconLabelDescriptionList"/>
    <dgm:cxn modelId="{5CA90870-FD14-4503-B891-07E047138BFB}" type="presParOf" srcId="{0AF83031-FE99-4C02-B987-8D64610109C4}" destId="{6A4A24F0-0096-4794-8B3C-D8B67F97E2E5}" srcOrd="4" destOrd="0" presId="urn:microsoft.com/office/officeart/2018/2/layout/IconLabelDescription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CFB8AF-50D4-444E-90B2-9D2FCFBD471F}" type="doc">
      <dgm:prSet loTypeId="urn:microsoft.com/office/officeart/2018/5/layout/IconCircleLabelList" loCatId="icon" qsTypeId="urn:microsoft.com/office/officeart/2005/8/quickstyle/simple1" qsCatId="simple" csTypeId="urn:microsoft.com/office/officeart/2005/8/colors/accent3_3" csCatId="accent3" phldr="1"/>
      <dgm:spPr/>
      <dgm:t>
        <a:bodyPr/>
        <a:lstStyle/>
        <a:p>
          <a:endParaRPr lang="en-US"/>
        </a:p>
      </dgm:t>
    </dgm:pt>
    <dgm:pt modelId="{9675484A-C9E2-45D4-9616-A16910479F54}">
      <dgm:prSet custT="1"/>
      <dgm:spPr/>
      <dgm:t>
        <a:bodyPr anchor="ctr"/>
        <a:lstStyle/>
        <a:p>
          <a:pPr>
            <a:lnSpc>
              <a:spcPct val="100000"/>
            </a:lnSpc>
            <a:defRPr cap="all"/>
          </a:pPr>
          <a:r>
            <a:rPr lang="en-GB" sz="2200" b="1"/>
            <a:t>Real example data</a:t>
          </a:r>
          <a:endParaRPr lang="en-US" sz="2200" b="1"/>
        </a:p>
      </dgm:t>
    </dgm:pt>
    <dgm:pt modelId="{1E208E86-A44A-4584-977B-0C5F823862E9}" type="parTrans" cxnId="{993068F6-1365-40BF-B9A4-5829DDA2839A}">
      <dgm:prSet/>
      <dgm:spPr/>
      <dgm:t>
        <a:bodyPr/>
        <a:lstStyle/>
        <a:p>
          <a:endParaRPr lang="en-US"/>
        </a:p>
      </dgm:t>
    </dgm:pt>
    <dgm:pt modelId="{8A748C08-0F62-4CA0-8D8D-6726139DC329}" type="sibTrans" cxnId="{993068F6-1365-40BF-B9A4-5829DDA2839A}">
      <dgm:prSet/>
      <dgm:spPr/>
      <dgm:t>
        <a:bodyPr/>
        <a:lstStyle/>
        <a:p>
          <a:endParaRPr lang="en-US"/>
        </a:p>
      </dgm:t>
    </dgm:pt>
    <dgm:pt modelId="{716D1F2F-A269-47A0-A359-9127BEBAD049}">
      <dgm:prSet custT="1"/>
      <dgm:spPr/>
      <dgm:t>
        <a:bodyPr anchor="ctr"/>
        <a:lstStyle/>
        <a:p>
          <a:pPr>
            <a:lnSpc>
              <a:spcPct val="100000"/>
            </a:lnSpc>
            <a:defRPr cap="all"/>
          </a:pPr>
          <a:r>
            <a:rPr lang="en-GB" sz="2200" b="1"/>
            <a:t>Previous run data</a:t>
          </a:r>
          <a:endParaRPr lang="en-US" sz="2200" b="1"/>
        </a:p>
      </dgm:t>
    </dgm:pt>
    <dgm:pt modelId="{1BFB32EE-D3A6-46BD-80C0-17F6FE99DCC2}" type="parTrans" cxnId="{30D4D63C-A2AD-40C7-9221-B895EB00FE38}">
      <dgm:prSet/>
      <dgm:spPr/>
      <dgm:t>
        <a:bodyPr/>
        <a:lstStyle/>
        <a:p>
          <a:endParaRPr lang="en-US"/>
        </a:p>
      </dgm:t>
    </dgm:pt>
    <dgm:pt modelId="{A912DB9E-EE4C-4945-A37D-60DE611201B5}" type="sibTrans" cxnId="{30D4D63C-A2AD-40C7-9221-B895EB00FE38}">
      <dgm:prSet/>
      <dgm:spPr/>
      <dgm:t>
        <a:bodyPr/>
        <a:lstStyle/>
        <a:p>
          <a:endParaRPr lang="en-US"/>
        </a:p>
      </dgm:t>
    </dgm:pt>
    <dgm:pt modelId="{55295CDE-4372-45B1-8E4E-81341B3EFDB8}">
      <dgm:prSet custT="1"/>
      <dgm:spPr/>
      <dgm:t>
        <a:bodyPr anchor="ctr"/>
        <a:lstStyle/>
        <a:p>
          <a:pPr>
            <a:lnSpc>
              <a:spcPct val="100000"/>
            </a:lnSpc>
            <a:defRPr cap="all"/>
          </a:pPr>
          <a:r>
            <a:rPr lang="en-GB" sz="2200" b="1"/>
            <a:t>On demand</a:t>
          </a:r>
          <a:endParaRPr lang="en-US" sz="2200" b="1"/>
        </a:p>
      </dgm:t>
    </dgm:pt>
    <dgm:pt modelId="{84E7DD70-A7CB-4A44-8AD8-861A182C830B}" type="parTrans" cxnId="{55B03E0C-C597-437F-987F-BB0C3878512B}">
      <dgm:prSet/>
      <dgm:spPr/>
      <dgm:t>
        <a:bodyPr/>
        <a:lstStyle/>
        <a:p>
          <a:endParaRPr lang="en-US"/>
        </a:p>
      </dgm:t>
    </dgm:pt>
    <dgm:pt modelId="{63E179BF-D5F9-4534-9C52-15C0CFE8AE07}" type="sibTrans" cxnId="{55B03E0C-C597-437F-987F-BB0C3878512B}">
      <dgm:prSet/>
      <dgm:spPr/>
      <dgm:t>
        <a:bodyPr/>
        <a:lstStyle/>
        <a:p>
          <a:endParaRPr lang="en-US"/>
        </a:p>
      </dgm:t>
    </dgm:pt>
    <dgm:pt modelId="{227750C4-C603-4AC0-87FD-1C8A6BE92ADD}" type="pres">
      <dgm:prSet presAssocID="{76CFB8AF-50D4-444E-90B2-9D2FCFBD471F}" presName="root" presStyleCnt="0">
        <dgm:presLayoutVars>
          <dgm:dir/>
          <dgm:resizeHandles val="exact"/>
        </dgm:presLayoutVars>
      </dgm:prSet>
      <dgm:spPr/>
    </dgm:pt>
    <dgm:pt modelId="{0760B5ED-A919-4ABD-BF95-E5AFB6A216CF}" type="pres">
      <dgm:prSet presAssocID="{9675484A-C9E2-45D4-9616-A16910479F54}" presName="compNode" presStyleCnt="0"/>
      <dgm:spPr/>
    </dgm:pt>
    <dgm:pt modelId="{ED6AD26C-C610-4056-B510-8593C801F8B8}" type="pres">
      <dgm:prSet presAssocID="{9675484A-C9E2-45D4-9616-A16910479F54}" presName="iconBgRect" presStyleLbl="bgShp" presStyleIdx="0" presStyleCnt="3"/>
      <dgm:spPr>
        <a:xfrm>
          <a:off x="647599" y="617169"/>
          <a:ext cx="1921500" cy="1921500"/>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gm:spPr>
    </dgm:pt>
    <dgm:pt modelId="{32C6D8BA-CE56-45AB-A3DA-65B630DDE4F7}" type="pres">
      <dgm:prSet presAssocID="{9675484A-C9E2-45D4-9616-A16910479F54}" presName="iconRect" presStyleLbl="node1" presStyleIdx="0" presStyleCnt="3"/>
      <dgm:spPr>
        <a:blipFill>
          <a:blip xmlns:r="http://schemas.openxmlformats.org/officeDocument/2006/relationships" r:embed="rId1">
            <a:duotone>
              <a:prstClr val="black"/>
              <a:schemeClr val="accent2">
                <a:tint val="45000"/>
                <a:satMod val="400000"/>
              </a:schemeClr>
            </a:duotone>
            <a:lum bright="40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icon"/>
        </a:ext>
      </dgm:extLst>
    </dgm:pt>
    <dgm:pt modelId="{3038E76E-7BC4-4306-BFE0-429E861FFCAC}" type="pres">
      <dgm:prSet presAssocID="{9675484A-C9E2-45D4-9616-A16910479F54}" presName="spaceRect" presStyleCnt="0"/>
      <dgm:spPr/>
    </dgm:pt>
    <dgm:pt modelId="{2C5AAEFE-53F5-4C2D-B35C-87F2A953C1DA}" type="pres">
      <dgm:prSet presAssocID="{9675484A-C9E2-45D4-9616-A16910479F54}" presName="textRect" presStyleLbl="revTx" presStyleIdx="0" presStyleCnt="3">
        <dgm:presLayoutVars>
          <dgm:chMax val="1"/>
          <dgm:chPref val="1"/>
        </dgm:presLayoutVars>
      </dgm:prSet>
      <dgm:spPr/>
    </dgm:pt>
    <dgm:pt modelId="{D16C452C-B4E7-4F27-AEDE-CEDC113B5DF5}" type="pres">
      <dgm:prSet presAssocID="{8A748C08-0F62-4CA0-8D8D-6726139DC329}" presName="sibTrans" presStyleCnt="0"/>
      <dgm:spPr/>
    </dgm:pt>
    <dgm:pt modelId="{CF8DC6F8-F659-4400-BE70-405A7D534135}" type="pres">
      <dgm:prSet presAssocID="{716D1F2F-A269-47A0-A359-9127BEBAD049}" presName="compNode" presStyleCnt="0"/>
      <dgm:spPr/>
    </dgm:pt>
    <dgm:pt modelId="{D2B93E8D-F2DF-44D4-894F-9B6D00EDDB70}" type="pres">
      <dgm:prSet presAssocID="{716D1F2F-A269-47A0-A359-9127BEBAD049}" presName="iconBgRect" presStyleLbl="bgShp" presStyleIdx="1" presStyleCnt="3"/>
      <dgm:spPr>
        <a:xfrm>
          <a:off x="4348850" y="617169"/>
          <a:ext cx="1921500" cy="1921500"/>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gm:spPr>
    </dgm:pt>
    <dgm:pt modelId="{2A680718-AB5B-481D-B3CB-131AF6C6BB27}" type="pres">
      <dgm:prSet presAssocID="{716D1F2F-A269-47A0-A359-9127BEBAD049}" presName="iconRect" presStyleLbl="node1" presStyleIdx="1" presStyleCnt="3"/>
      <dgm:spPr>
        <a:blipFill>
          <a:blip xmlns:r="http://schemas.openxmlformats.org/officeDocument/2006/relationships" r:embed="rId3">
            <a:duotone>
              <a:prstClr val="black"/>
              <a:schemeClr val="accent2">
                <a:tint val="45000"/>
                <a:satMod val="400000"/>
              </a:schemeClr>
            </a:duotone>
            <a:lum bright="3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icon"/>
        </a:ext>
      </dgm:extLst>
    </dgm:pt>
    <dgm:pt modelId="{59799AEC-F094-4589-B76A-3EEB280FBB27}" type="pres">
      <dgm:prSet presAssocID="{716D1F2F-A269-47A0-A359-9127BEBAD049}" presName="spaceRect" presStyleCnt="0"/>
      <dgm:spPr/>
    </dgm:pt>
    <dgm:pt modelId="{0845AB4B-5A73-498C-9D71-3BBCE46314E7}" type="pres">
      <dgm:prSet presAssocID="{716D1F2F-A269-47A0-A359-9127BEBAD049}" presName="textRect" presStyleLbl="revTx" presStyleIdx="1" presStyleCnt="3">
        <dgm:presLayoutVars>
          <dgm:chMax val="1"/>
          <dgm:chPref val="1"/>
        </dgm:presLayoutVars>
      </dgm:prSet>
      <dgm:spPr/>
    </dgm:pt>
    <dgm:pt modelId="{B312FF4A-334C-4D5B-B6C7-6C56D8990EEA}" type="pres">
      <dgm:prSet presAssocID="{A912DB9E-EE4C-4945-A37D-60DE611201B5}" presName="sibTrans" presStyleCnt="0"/>
      <dgm:spPr/>
    </dgm:pt>
    <dgm:pt modelId="{0DFFC688-C4D0-4259-9815-72C87769D0B3}" type="pres">
      <dgm:prSet presAssocID="{55295CDE-4372-45B1-8E4E-81341B3EFDB8}" presName="compNode" presStyleCnt="0"/>
      <dgm:spPr/>
    </dgm:pt>
    <dgm:pt modelId="{9C86BD5B-B2B0-4724-B829-8B671356C5D0}" type="pres">
      <dgm:prSet presAssocID="{55295CDE-4372-45B1-8E4E-81341B3EFDB8}" presName="iconBgRect" presStyleLbl="bgShp" presStyleIdx="2" presStyleCnt="3"/>
      <dgm:spPr>
        <a:xfrm>
          <a:off x="8050100" y="617169"/>
          <a:ext cx="1921500" cy="1921500"/>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gm:spPr>
    </dgm:pt>
    <dgm:pt modelId="{CD93EE5B-9862-4775-BA8D-EEDA12D1701F}" type="pres">
      <dgm:prSet presAssocID="{55295CDE-4372-45B1-8E4E-81341B3EFDB8}" presName="iconRect" presStyleLbl="node1" presStyleIdx="2" presStyleCnt="3"/>
      <dgm:spPr>
        <a:blipFill>
          <a:blip xmlns:r="http://schemas.openxmlformats.org/officeDocument/2006/relationships" r:embed="rId5">
            <a:duotone>
              <a:prstClr val="black"/>
              <a:schemeClr val="accent2">
                <a:tint val="45000"/>
                <a:satMod val="400000"/>
              </a:schemeClr>
            </a:duotone>
            <a:lum bright="2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icon"/>
        </a:ext>
      </dgm:extLst>
    </dgm:pt>
    <dgm:pt modelId="{1C96F114-32FF-4DC1-BD87-E7954B799B04}" type="pres">
      <dgm:prSet presAssocID="{55295CDE-4372-45B1-8E4E-81341B3EFDB8}" presName="spaceRect" presStyleCnt="0"/>
      <dgm:spPr/>
    </dgm:pt>
    <dgm:pt modelId="{0A3FBA13-A6EB-4A42-8CC3-43F2DED4DF6B}" type="pres">
      <dgm:prSet presAssocID="{55295CDE-4372-45B1-8E4E-81341B3EFDB8}" presName="textRect" presStyleLbl="revTx" presStyleIdx="2" presStyleCnt="3">
        <dgm:presLayoutVars>
          <dgm:chMax val="1"/>
          <dgm:chPref val="1"/>
        </dgm:presLayoutVars>
      </dgm:prSet>
      <dgm:spPr/>
    </dgm:pt>
  </dgm:ptLst>
  <dgm:cxnLst>
    <dgm:cxn modelId="{BD878909-25A4-45F8-8C2A-0D68D982EE89}" type="presOf" srcId="{55295CDE-4372-45B1-8E4E-81341B3EFDB8}" destId="{0A3FBA13-A6EB-4A42-8CC3-43F2DED4DF6B}" srcOrd="0" destOrd="0" presId="urn:microsoft.com/office/officeart/2018/5/layout/IconCircleLabelList"/>
    <dgm:cxn modelId="{55B03E0C-C597-437F-987F-BB0C3878512B}" srcId="{76CFB8AF-50D4-444E-90B2-9D2FCFBD471F}" destId="{55295CDE-4372-45B1-8E4E-81341B3EFDB8}" srcOrd="2" destOrd="0" parTransId="{84E7DD70-A7CB-4A44-8AD8-861A182C830B}" sibTransId="{63E179BF-D5F9-4534-9C52-15C0CFE8AE07}"/>
    <dgm:cxn modelId="{59E2033B-6F4D-490E-BFC0-213B506F7ABB}" type="presOf" srcId="{76CFB8AF-50D4-444E-90B2-9D2FCFBD471F}" destId="{227750C4-C603-4AC0-87FD-1C8A6BE92ADD}" srcOrd="0" destOrd="0" presId="urn:microsoft.com/office/officeart/2018/5/layout/IconCircleLabelList"/>
    <dgm:cxn modelId="{30D4D63C-A2AD-40C7-9221-B895EB00FE38}" srcId="{76CFB8AF-50D4-444E-90B2-9D2FCFBD471F}" destId="{716D1F2F-A269-47A0-A359-9127BEBAD049}" srcOrd="1" destOrd="0" parTransId="{1BFB32EE-D3A6-46BD-80C0-17F6FE99DCC2}" sibTransId="{A912DB9E-EE4C-4945-A37D-60DE611201B5}"/>
    <dgm:cxn modelId="{71022342-D4D6-4C9B-8C4A-584369129571}" type="presOf" srcId="{9675484A-C9E2-45D4-9616-A16910479F54}" destId="{2C5AAEFE-53F5-4C2D-B35C-87F2A953C1DA}" srcOrd="0" destOrd="0" presId="urn:microsoft.com/office/officeart/2018/5/layout/IconCircleLabelList"/>
    <dgm:cxn modelId="{1AA659AB-2D3F-4C9C-9FE7-7FD6A20D82DD}" type="presOf" srcId="{716D1F2F-A269-47A0-A359-9127BEBAD049}" destId="{0845AB4B-5A73-498C-9D71-3BBCE46314E7}" srcOrd="0" destOrd="0" presId="urn:microsoft.com/office/officeart/2018/5/layout/IconCircleLabelList"/>
    <dgm:cxn modelId="{993068F6-1365-40BF-B9A4-5829DDA2839A}" srcId="{76CFB8AF-50D4-444E-90B2-9D2FCFBD471F}" destId="{9675484A-C9E2-45D4-9616-A16910479F54}" srcOrd="0" destOrd="0" parTransId="{1E208E86-A44A-4584-977B-0C5F823862E9}" sibTransId="{8A748C08-0F62-4CA0-8D8D-6726139DC329}"/>
    <dgm:cxn modelId="{4C50F858-8CE4-4348-AFF1-5DD202647B41}" type="presParOf" srcId="{227750C4-C603-4AC0-87FD-1C8A6BE92ADD}" destId="{0760B5ED-A919-4ABD-BF95-E5AFB6A216CF}" srcOrd="0" destOrd="0" presId="urn:microsoft.com/office/officeart/2018/5/layout/IconCircleLabelList"/>
    <dgm:cxn modelId="{4F8B147F-DDE3-4D17-91EB-60F351B58E0E}" type="presParOf" srcId="{0760B5ED-A919-4ABD-BF95-E5AFB6A216CF}" destId="{ED6AD26C-C610-4056-B510-8593C801F8B8}" srcOrd="0" destOrd="0" presId="urn:microsoft.com/office/officeart/2018/5/layout/IconCircleLabelList"/>
    <dgm:cxn modelId="{2B637150-1AF7-4062-9928-65D2986055DB}" type="presParOf" srcId="{0760B5ED-A919-4ABD-BF95-E5AFB6A216CF}" destId="{32C6D8BA-CE56-45AB-A3DA-65B630DDE4F7}" srcOrd="1" destOrd="0" presId="urn:microsoft.com/office/officeart/2018/5/layout/IconCircleLabelList"/>
    <dgm:cxn modelId="{A050AFE5-5D78-4109-8F8B-2F9C592EC40E}" type="presParOf" srcId="{0760B5ED-A919-4ABD-BF95-E5AFB6A216CF}" destId="{3038E76E-7BC4-4306-BFE0-429E861FFCAC}" srcOrd="2" destOrd="0" presId="urn:microsoft.com/office/officeart/2018/5/layout/IconCircleLabelList"/>
    <dgm:cxn modelId="{995B810B-7F45-4F8F-A8D7-DAE229553137}" type="presParOf" srcId="{0760B5ED-A919-4ABD-BF95-E5AFB6A216CF}" destId="{2C5AAEFE-53F5-4C2D-B35C-87F2A953C1DA}" srcOrd="3" destOrd="0" presId="urn:microsoft.com/office/officeart/2018/5/layout/IconCircleLabelList"/>
    <dgm:cxn modelId="{340FF3E3-F4D0-47BD-874A-86FF3944A2ED}" type="presParOf" srcId="{227750C4-C603-4AC0-87FD-1C8A6BE92ADD}" destId="{D16C452C-B4E7-4F27-AEDE-CEDC113B5DF5}" srcOrd="1" destOrd="0" presId="urn:microsoft.com/office/officeart/2018/5/layout/IconCircleLabelList"/>
    <dgm:cxn modelId="{0DC3A1C5-E32D-4753-A4CC-DBC679E52DA7}" type="presParOf" srcId="{227750C4-C603-4AC0-87FD-1C8A6BE92ADD}" destId="{CF8DC6F8-F659-4400-BE70-405A7D534135}" srcOrd="2" destOrd="0" presId="urn:microsoft.com/office/officeart/2018/5/layout/IconCircleLabelList"/>
    <dgm:cxn modelId="{1AEE0F49-CA43-40EB-8DB9-C4EEEFFEE34C}" type="presParOf" srcId="{CF8DC6F8-F659-4400-BE70-405A7D534135}" destId="{D2B93E8D-F2DF-44D4-894F-9B6D00EDDB70}" srcOrd="0" destOrd="0" presId="urn:microsoft.com/office/officeart/2018/5/layout/IconCircleLabelList"/>
    <dgm:cxn modelId="{3FD27E5E-9D51-4293-ACAC-70CEC524A680}" type="presParOf" srcId="{CF8DC6F8-F659-4400-BE70-405A7D534135}" destId="{2A680718-AB5B-481D-B3CB-131AF6C6BB27}" srcOrd="1" destOrd="0" presId="urn:microsoft.com/office/officeart/2018/5/layout/IconCircleLabelList"/>
    <dgm:cxn modelId="{5D70DAF3-1EDC-4238-BFCF-DBA76E93C303}" type="presParOf" srcId="{CF8DC6F8-F659-4400-BE70-405A7D534135}" destId="{59799AEC-F094-4589-B76A-3EEB280FBB27}" srcOrd="2" destOrd="0" presId="urn:microsoft.com/office/officeart/2018/5/layout/IconCircleLabelList"/>
    <dgm:cxn modelId="{C8E3B771-98DA-4577-8FED-D8AA99BFB547}" type="presParOf" srcId="{CF8DC6F8-F659-4400-BE70-405A7D534135}" destId="{0845AB4B-5A73-498C-9D71-3BBCE46314E7}" srcOrd="3" destOrd="0" presId="urn:microsoft.com/office/officeart/2018/5/layout/IconCircleLabelList"/>
    <dgm:cxn modelId="{5412CD2B-DC0D-46A7-9886-04973A025173}" type="presParOf" srcId="{227750C4-C603-4AC0-87FD-1C8A6BE92ADD}" destId="{B312FF4A-334C-4D5B-B6C7-6C56D8990EEA}" srcOrd="3" destOrd="0" presId="urn:microsoft.com/office/officeart/2018/5/layout/IconCircleLabelList"/>
    <dgm:cxn modelId="{D5DF5D83-48EC-46FA-A0FB-798D79775208}" type="presParOf" srcId="{227750C4-C603-4AC0-87FD-1C8A6BE92ADD}" destId="{0DFFC688-C4D0-4259-9815-72C87769D0B3}" srcOrd="4" destOrd="0" presId="urn:microsoft.com/office/officeart/2018/5/layout/IconCircleLabelList"/>
    <dgm:cxn modelId="{11315787-4888-41AB-BDC2-96C7F161B761}" type="presParOf" srcId="{0DFFC688-C4D0-4259-9815-72C87769D0B3}" destId="{9C86BD5B-B2B0-4724-B829-8B671356C5D0}" srcOrd="0" destOrd="0" presId="urn:microsoft.com/office/officeart/2018/5/layout/IconCircleLabelList"/>
    <dgm:cxn modelId="{8F66F52F-7E86-4352-8527-0E06D7B7DD33}" type="presParOf" srcId="{0DFFC688-C4D0-4259-9815-72C87769D0B3}" destId="{CD93EE5B-9862-4775-BA8D-EEDA12D1701F}" srcOrd="1" destOrd="0" presId="urn:microsoft.com/office/officeart/2018/5/layout/IconCircleLabelList"/>
    <dgm:cxn modelId="{6E19D391-D8F2-4DA6-AD32-425F4B1AB036}" type="presParOf" srcId="{0DFFC688-C4D0-4259-9815-72C87769D0B3}" destId="{1C96F114-32FF-4DC1-BD87-E7954B799B04}" srcOrd="2" destOrd="0" presId="urn:microsoft.com/office/officeart/2018/5/layout/IconCircleLabelList"/>
    <dgm:cxn modelId="{B0E03ED8-03B2-4430-B226-06F00175A0FB}" type="presParOf" srcId="{0DFFC688-C4D0-4259-9815-72C87769D0B3}" destId="{0A3FBA13-A6EB-4A42-8CC3-43F2DED4DF6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7FE412-48A6-48F4-84B0-76D61414D2A0}"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389FE4CA-CAB2-4AC7-8851-6CCD231541BA}">
      <dgm:prSet custT="1"/>
      <dgm:spPr/>
      <dgm:t>
        <a:bodyPr/>
        <a:lstStyle/>
        <a:p>
          <a:pPr>
            <a:lnSpc>
              <a:spcPct val="100000"/>
            </a:lnSpc>
          </a:pPr>
          <a:r>
            <a:rPr lang="en-GB" sz="2200">
              <a:solidFill>
                <a:schemeClr val="tx1"/>
              </a:solidFill>
            </a:rPr>
            <a:t>Use the built-in testing capabilities along with the flow checker to test, review, and modify</a:t>
          </a:r>
          <a:br>
            <a:rPr lang="en-GB" sz="2200">
              <a:solidFill>
                <a:schemeClr val="tx1"/>
              </a:solidFill>
            </a:rPr>
          </a:br>
          <a:r>
            <a:rPr lang="en-GB" sz="2200">
              <a:solidFill>
                <a:schemeClr val="tx1"/>
              </a:solidFill>
            </a:rPr>
            <a:t>the flows</a:t>
          </a:r>
          <a:endParaRPr lang="en-US" sz="2200">
            <a:solidFill>
              <a:schemeClr val="tx1"/>
            </a:solidFill>
          </a:endParaRPr>
        </a:p>
      </dgm:t>
    </dgm:pt>
    <dgm:pt modelId="{925BCFCB-EBA0-482E-867E-5DD26BC761C1}" type="parTrans" cxnId="{30FC4C75-9D38-4EBA-9329-29534D5F7FEA}">
      <dgm:prSet/>
      <dgm:spPr/>
      <dgm:t>
        <a:bodyPr/>
        <a:lstStyle/>
        <a:p>
          <a:endParaRPr lang="en-US"/>
        </a:p>
      </dgm:t>
    </dgm:pt>
    <dgm:pt modelId="{7EDEBCE5-D004-44CB-82DB-4A91BE04470B}" type="sibTrans" cxnId="{30FC4C75-9D38-4EBA-9329-29534D5F7FEA}">
      <dgm:prSet/>
      <dgm:spPr/>
      <dgm:t>
        <a:bodyPr/>
        <a:lstStyle/>
        <a:p>
          <a:pPr>
            <a:lnSpc>
              <a:spcPct val="100000"/>
            </a:lnSpc>
          </a:pPr>
          <a:endParaRPr lang="en-US"/>
        </a:p>
      </dgm:t>
    </dgm:pt>
    <dgm:pt modelId="{D661BDB8-8771-4466-8B01-3AAAD861B300}">
      <dgm:prSet custT="1"/>
      <dgm:spPr/>
      <dgm:t>
        <a:bodyPr/>
        <a:lstStyle/>
        <a:p>
          <a:pPr>
            <a:lnSpc>
              <a:spcPct val="100000"/>
            </a:lnSpc>
          </a:pPr>
          <a:r>
            <a:rPr lang="en-GB" sz="2200">
              <a:solidFill>
                <a:schemeClr val="tx1"/>
              </a:solidFill>
            </a:rPr>
            <a:t>Iterate — Build your flow one piece at a time, validate, and then expand</a:t>
          </a:r>
          <a:endParaRPr lang="en-US" sz="2200">
            <a:solidFill>
              <a:schemeClr val="tx1"/>
            </a:solidFill>
          </a:endParaRPr>
        </a:p>
      </dgm:t>
    </dgm:pt>
    <dgm:pt modelId="{BAC293A0-BC50-4017-B4C7-2F52DAB28419}" type="parTrans" cxnId="{2EE5F2A3-8B0D-48BD-829C-5FED14AE39A8}">
      <dgm:prSet/>
      <dgm:spPr/>
      <dgm:t>
        <a:bodyPr/>
        <a:lstStyle/>
        <a:p>
          <a:endParaRPr lang="en-US"/>
        </a:p>
      </dgm:t>
    </dgm:pt>
    <dgm:pt modelId="{75C70F46-7A12-4525-9062-7EAF788E6061}" type="sibTrans" cxnId="{2EE5F2A3-8B0D-48BD-829C-5FED14AE39A8}">
      <dgm:prSet/>
      <dgm:spPr/>
      <dgm:t>
        <a:bodyPr/>
        <a:lstStyle/>
        <a:p>
          <a:pPr>
            <a:lnSpc>
              <a:spcPct val="100000"/>
            </a:lnSpc>
          </a:pPr>
          <a:endParaRPr lang="en-US"/>
        </a:p>
      </dgm:t>
    </dgm:pt>
    <dgm:pt modelId="{328B7146-8DB3-4928-BA21-9474AB9E3D50}">
      <dgm:prSet custT="1"/>
      <dgm:spPr/>
      <dgm:t>
        <a:bodyPr/>
        <a:lstStyle/>
        <a:p>
          <a:pPr>
            <a:lnSpc>
              <a:spcPct val="100000"/>
            </a:lnSpc>
          </a:pPr>
          <a:r>
            <a:rPr lang="en-GB" sz="2200">
              <a:solidFill>
                <a:schemeClr val="tx1"/>
              </a:solidFill>
            </a:rPr>
            <a:t>Use tested and proven child flows</a:t>
          </a:r>
          <a:endParaRPr lang="en-US" sz="2200">
            <a:solidFill>
              <a:schemeClr val="tx1"/>
            </a:solidFill>
          </a:endParaRPr>
        </a:p>
      </dgm:t>
    </dgm:pt>
    <dgm:pt modelId="{6834FC7A-8DF6-4D92-AC17-8307D9933003}" type="parTrans" cxnId="{1A82B3D3-EAFB-4434-949D-F9D952BF1C23}">
      <dgm:prSet/>
      <dgm:spPr/>
      <dgm:t>
        <a:bodyPr/>
        <a:lstStyle/>
        <a:p>
          <a:endParaRPr lang="en-US"/>
        </a:p>
      </dgm:t>
    </dgm:pt>
    <dgm:pt modelId="{1CA62D92-5D39-482D-980A-6158727F311D}" type="sibTrans" cxnId="{1A82B3D3-EAFB-4434-949D-F9D952BF1C23}">
      <dgm:prSet/>
      <dgm:spPr/>
      <dgm:t>
        <a:bodyPr/>
        <a:lstStyle/>
        <a:p>
          <a:pPr>
            <a:lnSpc>
              <a:spcPct val="100000"/>
            </a:lnSpc>
          </a:pPr>
          <a:endParaRPr lang="en-US"/>
        </a:p>
      </dgm:t>
    </dgm:pt>
    <dgm:pt modelId="{6EED5B53-6E0C-4893-983B-98234185865A}">
      <dgm:prSet custT="1"/>
      <dgm:spPr/>
      <dgm:t>
        <a:bodyPr/>
        <a:lstStyle/>
        <a:p>
          <a:pPr>
            <a:lnSpc>
              <a:spcPct val="100000"/>
            </a:lnSpc>
          </a:pPr>
          <a:r>
            <a:rPr lang="en-GB" sz="2200">
              <a:solidFill>
                <a:schemeClr val="tx1"/>
              </a:solidFill>
            </a:rPr>
            <a:t>Use button triggers when possible, then use the actual trigger</a:t>
          </a:r>
          <a:endParaRPr lang="en-US" sz="2200">
            <a:solidFill>
              <a:schemeClr val="tx1"/>
            </a:solidFill>
          </a:endParaRPr>
        </a:p>
      </dgm:t>
    </dgm:pt>
    <dgm:pt modelId="{2A0E0A21-98FE-4C92-9477-EB74E0DDE07E}" type="parTrans" cxnId="{14DADB2E-0CF1-49EE-B421-CAAFE632E263}">
      <dgm:prSet/>
      <dgm:spPr/>
      <dgm:t>
        <a:bodyPr/>
        <a:lstStyle/>
        <a:p>
          <a:endParaRPr lang="en-US"/>
        </a:p>
      </dgm:t>
    </dgm:pt>
    <dgm:pt modelId="{723B6B28-DBDD-4BB0-AD6D-6241D4387529}" type="sibTrans" cxnId="{14DADB2E-0CF1-49EE-B421-CAAFE632E263}">
      <dgm:prSet/>
      <dgm:spPr/>
      <dgm:t>
        <a:bodyPr/>
        <a:lstStyle/>
        <a:p>
          <a:endParaRPr lang="en-US"/>
        </a:p>
      </dgm:t>
    </dgm:pt>
    <dgm:pt modelId="{145CACBE-610B-42FA-AF10-2FA287A9B10D}" type="pres">
      <dgm:prSet presAssocID="{D27FE412-48A6-48F4-84B0-76D61414D2A0}" presName="root" presStyleCnt="0">
        <dgm:presLayoutVars>
          <dgm:dir/>
          <dgm:resizeHandles val="exact"/>
        </dgm:presLayoutVars>
      </dgm:prSet>
      <dgm:spPr/>
    </dgm:pt>
    <dgm:pt modelId="{1593EB24-9078-4D58-AA22-394534D58AE1}" type="pres">
      <dgm:prSet presAssocID="{D27FE412-48A6-48F4-84B0-76D61414D2A0}" presName="container" presStyleCnt="0">
        <dgm:presLayoutVars>
          <dgm:dir/>
          <dgm:resizeHandles val="exact"/>
        </dgm:presLayoutVars>
      </dgm:prSet>
      <dgm:spPr/>
    </dgm:pt>
    <dgm:pt modelId="{04FF3F6D-1A20-4F6F-819D-D08C1B76E217}" type="pres">
      <dgm:prSet presAssocID="{389FE4CA-CAB2-4AC7-8851-6CCD231541BA}" presName="compNode" presStyleCnt="0"/>
      <dgm:spPr/>
    </dgm:pt>
    <dgm:pt modelId="{EE1F5A27-B447-4449-817C-E72ACE448F9C}" type="pres">
      <dgm:prSet presAssocID="{389FE4CA-CAB2-4AC7-8851-6CCD231541BA}" presName="iconBgRect" presStyleLbl="bgShp" presStyleIdx="0" presStyleCnt="4"/>
      <dgm:spPr>
        <a:xfrm>
          <a:off x="263962" y="620180"/>
          <a:ext cx="1362561" cy="1362561"/>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gm:spPr>
    </dgm:pt>
    <dgm:pt modelId="{BEE7AA76-077A-4F3A-A4C6-35E682C5BE1D}" type="pres">
      <dgm:prSet presAssocID="{389FE4CA-CAB2-4AC7-8851-6CCD231541BA}" presName="iconRect" presStyleLbl="node1" presStyleIdx="0" presStyleCnt="4"/>
      <dgm:spPr>
        <a:blipFill>
          <a:blip xmlns:r="http://schemas.openxmlformats.org/officeDocument/2006/relationships" r:embed="rId1">
            <a:duotone>
              <a:schemeClr val="accent2">
                <a:shade val="45000"/>
                <a:satMod val="135000"/>
              </a:schemeClr>
              <a:prstClr val="white"/>
            </a:duotone>
            <a:lum/>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icon"/>
        </a:ext>
      </dgm:extLst>
    </dgm:pt>
    <dgm:pt modelId="{E12C829A-EE78-4FD6-8E6C-9F78A80DE8BE}" type="pres">
      <dgm:prSet presAssocID="{389FE4CA-CAB2-4AC7-8851-6CCD231541BA}" presName="spaceRect" presStyleCnt="0"/>
      <dgm:spPr/>
    </dgm:pt>
    <dgm:pt modelId="{2E8F39EA-5388-4463-8D7E-B5A5679829C8}" type="pres">
      <dgm:prSet presAssocID="{389FE4CA-CAB2-4AC7-8851-6CCD231541BA}" presName="textRect" presStyleLbl="revTx" presStyleIdx="0" presStyleCnt="4" custScaleY="132386">
        <dgm:presLayoutVars>
          <dgm:chMax val="1"/>
          <dgm:chPref val="1"/>
        </dgm:presLayoutVars>
      </dgm:prSet>
      <dgm:spPr/>
    </dgm:pt>
    <dgm:pt modelId="{3E4DC77C-40E1-4C61-BD2D-A71FCAC28316}" type="pres">
      <dgm:prSet presAssocID="{7EDEBCE5-D004-44CB-82DB-4A91BE04470B}" presName="sibTrans" presStyleLbl="sibTrans2D1" presStyleIdx="0" presStyleCnt="0"/>
      <dgm:spPr/>
    </dgm:pt>
    <dgm:pt modelId="{CE02E725-AD4D-4BB6-AACF-4C1B255067DB}" type="pres">
      <dgm:prSet presAssocID="{D661BDB8-8771-4466-8B01-3AAAD861B300}" presName="compNode" presStyleCnt="0"/>
      <dgm:spPr/>
    </dgm:pt>
    <dgm:pt modelId="{07A644A9-2A1C-4FF3-A0DC-B2EE1F187905}" type="pres">
      <dgm:prSet presAssocID="{D661BDB8-8771-4466-8B01-3AAAD861B300}" presName="iconBgRect" presStyleLbl="bgShp" presStyleIdx="1" presStyleCnt="4"/>
      <dgm:spPr>
        <a:xfrm>
          <a:off x="5689875" y="620180"/>
          <a:ext cx="1362561" cy="1362561"/>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gm:spPr>
    </dgm:pt>
    <dgm:pt modelId="{5D19BE19-D5F6-40B8-9AE8-EF6F4BD536B4}" type="pres">
      <dgm:prSet presAssocID="{D661BDB8-8771-4466-8B01-3AAAD861B300}" presName="iconRect" presStyleLbl="node1" presStyleIdx="1" presStyleCnt="4"/>
      <dgm:spPr>
        <a:blipFill>
          <a:blip xmlns:r="http://schemas.openxmlformats.org/officeDocument/2006/relationships" r:embed="rId3">
            <a:duotone>
              <a:schemeClr val="accent2">
                <a:shade val="45000"/>
                <a:satMod val="135000"/>
              </a:schemeClr>
              <a:prstClr val="white"/>
            </a:duotone>
            <a:lum/>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icon"/>
        </a:ext>
      </dgm:extLst>
    </dgm:pt>
    <dgm:pt modelId="{09B669B0-F60C-4806-A089-BB3462A14600}" type="pres">
      <dgm:prSet presAssocID="{D661BDB8-8771-4466-8B01-3AAAD861B300}" presName="spaceRect" presStyleCnt="0"/>
      <dgm:spPr/>
    </dgm:pt>
    <dgm:pt modelId="{90566763-B3D2-4ED0-AF6E-3AD5CA41B941}" type="pres">
      <dgm:prSet presAssocID="{D661BDB8-8771-4466-8B01-3AAAD861B300}" presName="textRect" presStyleLbl="revTx" presStyleIdx="1" presStyleCnt="4" custScaleY="132386">
        <dgm:presLayoutVars>
          <dgm:chMax val="1"/>
          <dgm:chPref val="1"/>
        </dgm:presLayoutVars>
      </dgm:prSet>
      <dgm:spPr/>
    </dgm:pt>
    <dgm:pt modelId="{34D16989-6B52-46B8-A620-99EEC0D2AD2D}" type="pres">
      <dgm:prSet presAssocID="{75C70F46-7A12-4525-9062-7EAF788E6061}" presName="sibTrans" presStyleLbl="sibTrans2D1" presStyleIdx="0" presStyleCnt="0"/>
      <dgm:spPr/>
    </dgm:pt>
    <dgm:pt modelId="{C1FB9483-2933-45FA-9973-2B9019F33BC1}" type="pres">
      <dgm:prSet presAssocID="{328B7146-8DB3-4928-BA21-9474AB9E3D50}" presName="compNode" presStyleCnt="0"/>
      <dgm:spPr/>
    </dgm:pt>
    <dgm:pt modelId="{1AACAFAD-9730-4DE4-8BFD-6C25252DB9F9}" type="pres">
      <dgm:prSet presAssocID="{328B7146-8DB3-4928-BA21-9474AB9E3D50}" presName="iconBgRect" presStyleLbl="bgShp" presStyleIdx="2" presStyleCnt="4"/>
      <dgm:spPr>
        <a:xfrm>
          <a:off x="263962" y="2794948"/>
          <a:ext cx="1362561" cy="1362561"/>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gm:spPr>
    </dgm:pt>
    <dgm:pt modelId="{C3E96F6C-3CD6-42EE-9590-41AB9DE2C16B}" type="pres">
      <dgm:prSet presAssocID="{328B7146-8DB3-4928-BA21-9474AB9E3D50}" presName="iconRect" presStyleLbl="node1" presStyleIdx="2" presStyleCnt="4"/>
      <dgm:spPr>
        <a:blipFill>
          <a:blip xmlns:r="http://schemas.openxmlformats.org/officeDocument/2006/relationships" r:embed="rId5">
            <a:duotone>
              <a:schemeClr val="accent2">
                <a:shade val="45000"/>
                <a:satMod val="135000"/>
              </a:schemeClr>
              <a:prstClr val="white"/>
            </a:duotone>
            <a:lum/>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icon"/>
        </a:ext>
      </dgm:extLst>
    </dgm:pt>
    <dgm:pt modelId="{633551C3-1FCC-4B73-83F4-5DC073F24279}" type="pres">
      <dgm:prSet presAssocID="{328B7146-8DB3-4928-BA21-9474AB9E3D50}" presName="spaceRect" presStyleCnt="0"/>
      <dgm:spPr/>
    </dgm:pt>
    <dgm:pt modelId="{BCDBA0CE-988A-42CA-934A-7BB76ED7987C}" type="pres">
      <dgm:prSet presAssocID="{328B7146-8DB3-4928-BA21-9474AB9E3D50}" presName="textRect" presStyleLbl="revTx" presStyleIdx="2" presStyleCnt="4" custScaleY="132386">
        <dgm:presLayoutVars>
          <dgm:chMax val="1"/>
          <dgm:chPref val="1"/>
        </dgm:presLayoutVars>
      </dgm:prSet>
      <dgm:spPr/>
    </dgm:pt>
    <dgm:pt modelId="{BEE913ED-0E70-48FA-B280-72C26D3278F6}" type="pres">
      <dgm:prSet presAssocID="{1CA62D92-5D39-482D-980A-6158727F311D}" presName="sibTrans" presStyleLbl="sibTrans2D1" presStyleIdx="0" presStyleCnt="0"/>
      <dgm:spPr/>
    </dgm:pt>
    <dgm:pt modelId="{583B75E9-2982-4819-96ED-F023F30E2037}" type="pres">
      <dgm:prSet presAssocID="{6EED5B53-6E0C-4893-983B-98234185865A}" presName="compNode" presStyleCnt="0"/>
      <dgm:spPr/>
    </dgm:pt>
    <dgm:pt modelId="{87D6F6F0-ADD9-4AC5-8A8E-31B65E29F827}" type="pres">
      <dgm:prSet presAssocID="{6EED5B53-6E0C-4893-983B-98234185865A}" presName="iconBgRect" presStyleLbl="bgShp" presStyleIdx="3" presStyleCnt="4"/>
      <dgm:spPr>
        <a:xfrm>
          <a:off x="5689875" y="2794948"/>
          <a:ext cx="1362561" cy="1362561"/>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gm:spPr>
    </dgm:pt>
    <dgm:pt modelId="{459E0AE2-A35B-4E8D-92C7-166D14B72561}" type="pres">
      <dgm:prSet presAssocID="{6EED5B53-6E0C-4893-983B-98234185865A}" presName="iconRect" presStyleLbl="node1" presStyleIdx="3" presStyleCnt="4"/>
      <dgm:spPr>
        <a:blipFill>
          <a:blip xmlns:r="http://schemas.openxmlformats.org/officeDocument/2006/relationships" r:embed="rId7">
            <a:duotone>
              <a:schemeClr val="accent2">
                <a:shade val="45000"/>
                <a:satMod val="135000"/>
              </a:schemeClr>
              <a:prstClr val="white"/>
            </a:duotone>
            <a:lum/>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icon"/>
        </a:ext>
      </dgm:extLst>
    </dgm:pt>
    <dgm:pt modelId="{9B4EBEAF-6418-489E-A402-0EBC442D258A}" type="pres">
      <dgm:prSet presAssocID="{6EED5B53-6E0C-4893-983B-98234185865A}" presName="spaceRect" presStyleCnt="0"/>
      <dgm:spPr/>
    </dgm:pt>
    <dgm:pt modelId="{B7F798FD-2D4F-4E82-86DA-4E79D497CDF9}" type="pres">
      <dgm:prSet presAssocID="{6EED5B53-6E0C-4893-983B-98234185865A}" presName="textRect" presStyleLbl="revTx" presStyleIdx="3" presStyleCnt="4" custScaleY="132386">
        <dgm:presLayoutVars>
          <dgm:chMax val="1"/>
          <dgm:chPref val="1"/>
        </dgm:presLayoutVars>
      </dgm:prSet>
      <dgm:spPr/>
    </dgm:pt>
  </dgm:ptLst>
  <dgm:cxnLst>
    <dgm:cxn modelId="{94E6CD27-A87A-4B3C-8FDF-C3A43F15B2C9}" type="presOf" srcId="{328B7146-8DB3-4928-BA21-9474AB9E3D50}" destId="{BCDBA0CE-988A-42CA-934A-7BB76ED7987C}" srcOrd="0" destOrd="0" presId="urn:microsoft.com/office/officeart/2018/2/layout/IconCircleList"/>
    <dgm:cxn modelId="{14DADB2E-0CF1-49EE-B421-CAAFE632E263}" srcId="{D27FE412-48A6-48F4-84B0-76D61414D2A0}" destId="{6EED5B53-6E0C-4893-983B-98234185865A}" srcOrd="3" destOrd="0" parTransId="{2A0E0A21-98FE-4C92-9477-EB74E0DDE07E}" sibTransId="{723B6B28-DBDD-4BB0-AD6D-6241D4387529}"/>
    <dgm:cxn modelId="{51CE6734-DE8E-4E42-AD93-E876F6150E70}" type="presOf" srcId="{389FE4CA-CAB2-4AC7-8851-6CCD231541BA}" destId="{2E8F39EA-5388-4463-8D7E-B5A5679829C8}" srcOrd="0" destOrd="0" presId="urn:microsoft.com/office/officeart/2018/2/layout/IconCircleList"/>
    <dgm:cxn modelId="{D55D2636-F7F5-4BE0-B06A-FFAB79E25400}" type="presOf" srcId="{1CA62D92-5D39-482D-980A-6158727F311D}" destId="{BEE913ED-0E70-48FA-B280-72C26D3278F6}" srcOrd="0" destOrd="0" presId="urn:microsoft.com/office/officeart/2018/2/layout/IconCircleList"/>
    <dgm:cxn modelId="{B160BB52-87BD-40C8-9C81-05A0135D28BB}" type="presOf" srcId="{7EDEBCE5-D004-44CB-82DB-4A91BE04470B}" destId="{3E4DC77C-40E1-4C61-BD2D-A71FCAC28316}" srcOrd="0" destOrd="0" presId="urn:microsoft.com/office/officeart/2018/2/layout/IconCircleList"/>
    <dgm:cxn modelId="{30FC4C75-9D38-4EBA-9329-29534D5F7FEA}" srcId="{D27FE412-48A6-48F4-84B0-76D61414D2A0}" destId="{389FE4CA-CAB2-4AC7-8851-6CCD231541BA}" srcOrd="0" destOrd="0" parTransId="{925BCFCB-EBA0-482E-867E-5DD26BC761C1}" sibTransId="{7EDEBCE5-D004-44CB-82DB-4A91BE04470B}"/>
    <dgm:cxn modelId="{2EE5F2A3-8B0D-48BD-829C-5FED14AE39A8}" srcId="{D27FE412-48A6-48F4-84B0-76D61414D2A0}" destId="{D661BDB8-8771-4466-8B01-3AAAD861B300}" srcOrd="1" destOrd="0" parTransId="{BAC293A0-BC50-4017-B4C7-2F52DAB28419}" sibTransId="{75C70F46-7A12-4525-9062-7EAF788E6061}"/>
    <dgm:cxn modelId="{2E8FE4AA-A47E-42E9-9F63-E931A14157BD}" type="presOf" srcId="{D661BDB8-8771-4466-8B01-3AAAD861B300}" destId="{90566763-B3D2-4ED0-AF6E-3AD5CA41B941}" srcOrd="0" destOrd="0" presId="urn:microsoft.com/office/officeart/2018/2/layout/IconCircleList"/>
    <dgm:cxn modelId="{E0D9F2AC-1958-4912-9BD2-8CFBABF2ABAE}" type="presOf" srcId="{6EED5B53-6E0C-4893-983B-98234185865A}" destId="{B7F798FD-2D4F-4E82-86DA-4E79D497CDF9}" srcOrd="0" destOrd="0" presId="urn:microsoft.com/office/officeart/2018/2/layout/IconCircleList"/>
    <dgm:cxn modelId="{E329EFCB-F9D5-4ED5-8773-EF76296A6A9C}" type="presOf" srcId="{D27FE412-48A6-48F4-84B0-76D61414D2A0}" destId="{145CACBE-610B-42FA-AF10-2FA287A9B10D}" srcOrd="0" destOrd="0" presId="urn:microsoft.com/office/officeart/2018/2/layout/IconCircleList"/>
    <dgm:cxn modelId="{1A82B3D3-EAFB-4434-949D-F9D952BF1C23}" srcId="{D27FE412-48A6-48F4-84B0-76D61414D2A0}" destId="{328B7146-8DB3-4928-BA21-9474AB9E3D50}" srcOrd="2" destOrd="0" parTransId="{6834FC7A-8DF6-4D92-AC17-8307D9933003}" sibTransId="{1CA62D92-5D39-482D-980A-6158727F311D}"/>
    <dgm:cxn modelId="{B45EBCDA-DC45-4B9E-97E4-E476DF3945C0}" type="presOf" srcId="{75C70F46-7A12-4525-9062-7EAF788E6061}" destId="{34D16989-6B52-46B8-A620-99EEC0D2AD2D}" srcOrd="0" destOrd="0" presId="urn:microsoft.com/office/officeart/2018/2/layout/IconCircleList"/>
    <dgm:cxn modelId="{D3493D8F-D089-4DE8-B6BA-FE45157AB9FD}" type="presParOf" srcId="{145CACBE-610B-42FA-AF10-2FA287A9B10D}" destId="{1593EB24-9078-4D58-AA22-394534D58AE1}" srcOrd="0" destOrd="0" presId="urn:microsoft.com/office/officeart/2018/2/layout/IconCircleList"/>
    <dgm:cxn modelId="{6FEC7546-1773-43D9-91BF-EB1638A84D77}" type="presParOf" srcId="{1593EB24-9078-4D58-AA22-394534D58AE1}" destId="{04FF3F6D-1A20-4F6F-819D-D08C1B76E217}" srcOrd="0" destOrd="0" presId="urn:microsoft.com/office/officeart/2018/2/layout/IconCircleList"/>
    <dgm:cxn modelId="{022CF853-B733-4ED3-97BC-0D3F40A1B638}" type="presParOf" srcId="{04FF3F6D-1A20-4F6F-819D-D08C1B76E217}" destId="{EE1F5A27-B447-4449-817C-E72ACE448F9C}" srcOrd="0" destOrd="0" presId="urn:microsoft.com/office/officeart/2018/2/layout/IconCircleList"/>
    <dgm:cxn modelId="{9552EF35-63D9-410B-8E36-0010C596DB22}" type="presParOf" srcId="{04FF3F6D-1A20-4F6F-819D-D08C1B76E217}" destId="{BEE7AA76-077A-4F3A-A4C6-35E682C5BE1D}" srcOrd="1" destOrd="0" presId="urn:microsoft.com/office/officeart/2018/2/layout/IconCircleList"/>
    <dgm:cxn modelId="{FD25B193-2B50-4404-94F3-627A5D113A44}" type="presParOf" srcId="{04FF3F6D-1A20-4F6F-819D-D08C1B76E217}" destId="{E12C829A-EE78-4FD6-8E6C-9F78A80DE8BE}" srcOrd="2" destOrd="0" presId="urn:microsoft.com/office/officeart/2018/2/layout/IconCircleList"/>
    <dgm:cxn modelId="{684708F2-8FC5-49EC-AEF6-E8109D41A379}" type="presParOf" srcId="{04FF3F6D-1A20-4F6F-819D-D08C1B76E217}" destId="{2E8F39EA-5388-4463-8D7E-B5A5679829C8}" srcOrd="3" destOrd="0" presId="urn:microsoft.com/office/officeart/2018/2/layout/IconCircleList"/>
    <dgm:cxn modelId="{870EA0EB-51CB-4D8A-8F53-A26959126562}" type="presParOf" srcId="{1593EB24-9078-4D58-AA22-394534D58AE1}" destId="{3E4DC77C-40E1-4C61-BD2D-A71FCAC28316}" srcOrd="1" destOrd="0" presId="urn:microsoft.com/office/officeart/2018/2/layout/IconCircleList"/>
    <dgm:cxn modelId="{E949E171-BB97-4980-A236-1752144BE82A}" type="presParOf" srcId="{1593EB24-9078-4D58-AA22-394534D58AE1}" destId="{CE02E725-AD4D-4BB6-AACF-4C1B255067DB}" srcOrd="2" destOrd="0" presId="urn:microsoft.com/office/officeart/2018/2/layout/IconCircleList"/>
    <dgm:cxn modelId="{B939C4EB-B559-43E6-8C4E-32BD01DE5AD2}" type="presParOf" srcId="{CE02E725-AD4D-4BB6-AACF-4C1B255067DB}" destId="{07A644A9-2A1C-4FF3-A0DC-B2EE1F187905}" srcOrd="0" destOrd="0" presId="urn:microsoft.com/office/officeart/2018/2/layout/IconCircleList"/>
    <dgm:cxn modelId="{A0420C09-1DED-4D15-9990-6D96C66E6F8B}" type="presParOf" srcId="{CE02E725-AD4D-4BB6-AACF-4C1B255067DB}" destId="{5D19BE19-D5F6-40B8-9AE8-EF6F4BD536B4}" srcOrd="1" destOrd="0" presId="urn:microsoft.com/office/officeart/2018/2/layout/IconCircleList"/>
    <dgm:cxn modelId="{C9D474E3-E4C5-4BFD-BEF5-9B2F023C1324}" type="presParOf" srcId="{CE02E725-AD4D-4BB6-AACF-4C1B255067DB}" destId="{09B669B0-F60C-4806-A089-BB3462A14600}" srcOrd="2" destOrd="0" presId="urn:microsoft.com/office/officeart/2018/2/layout/IconCircleList"/>
    <dgm:cxn modelId="{451CD382-845A-49BF-88FE-BE76BE3B421A}" type="presParOf" srcId="{CE02E725-AD4D-4BB6-AACF-4C1B255067DB}" destId="{90566763-B3D2-4ED0-AF6E-3AD5CA41B941}" srcOrd="3" destOrd="0" presId="urn:microsoft.com/office/officeart/2018/2/layout/IconCircleList"/>
    <dgm:cxn modelId="{DE6F506B-48D2-4C9D-9908-FFC689CDCC41}" type="presParOf" srcId="{1593EB24-9078-4D58-AA22-394534D58AE1}" destId="{34D16989-6B52-46B8-A620-99EEC0D2AD2D}" srcOrd="3" destOrd="0" presId="urn:microsoft.com/office/officeart/2018/2/layout/IconCircleList"/>
    <dgm:cxn modelId="{1CC8205E-8CF3-49D4-880C-AA4DA87A1824}" type="presParOf" srcId="{1593EB24-9078-4D58-AA22-394534D58AE1}" destId="{C1FB9483-2933-45FA-9973-2B9019F33BC1}" srcOrd="4" destOrd="0" presId="urn:microsoft.com/office/officeart/2018/2/layout/IconCircleList"/>
    <dgm:cxn modelId="{513C4907-EC52-4C6B-967B-33E30BBDE678}" type="presParOf" srcId="{C1FB9483-2933-45FA-9973-2B9019F33BC1}" destId="{1AACAFAD-9730-4DE4-8BFD-6C25252DB9F9}" srcOrd="0" destOrd="0" presId="urn:microsoft.com/office/officeart/2018/2/layout/IconCircleList"/>
    <dgm:cxn modelId="{CFCCB850-6228-4001-9265-3C1F2390788A}" type="presParOf" srcId="{C1FB9483-2933-45FA-9973-2B9019F33BC1}" destId="{C3E96F6C-3CD6-42EE-9590-41AB9DE2C16B}" srcOrd="1" destOrd="0" presId="urn:microsoft.com/office/officeart/2018/2/layout/IconCircleList"/>
    <dgm:cxn modelId="{983C9C19-A40E-45FE-96C0-8D585B1B282C}" type="presParOf" srcId="{C1FB9483-2933-45FA-9973-2B9019F33BC1}" destId="{633551C3-1FCC-4B73-83F4-5DC073F24279}" srcOrd="2" destOrd="0" presId="urn:microsoft.com/office/officeart/2018/2/layout/IconCircleList"/>
    <dgm:cxn modelId="{E5BE7179-B77F-4B8D-B88F-60342B2FE381}" type="presParOf" srcId="{C1FB9483-2933-45FA-9973-2B9019F33BC1}" destId="{BCDBA0CE-988A-42CA-934A-7BB76ED7987C}" srcOrd="3" destOrd="0" presId="urn:microsoft.com/office/officeart/2018/2/layout/IconCircleList"/>
    <dgm:cxn modelId="{3BA0BD8E-173C-4D90-A828-6DA0FD0E8C4B}" type="presParOf" srcId="{1593EB24-9078-4D58-AA22-394534D58AE1}" destId="{BEE913ED-0E70-48FA-B280-72C26D3278F6}" srcOrd="5" destOrd="0" presId="urn:microsoft.com/office/officeart/2018/2/layout/IconCircleList"/>
    <dgm:cxn modelId="{D696281D-AD46-429E-9582-34331CF5DADE}" type="presParOf" srcId="{1593EB24-9078-4D58-AA22-394534D58AE1}" destId="{583B75E9-2982-4819-96ED-F023F30E2037}" srcOrd="6" destOrd="0" presId="urn:microsoft.com/office/officeart/2018/2/layout/IconCircleList"/>
    <dgm:cxn modelId="{16EE12AB-602B-424A-86D3-EED3CCB22AE5}" type="presParOf" srcId="{583B75E9-2982-4819-96ED-F023F30E2037}" destId="{87D6F6F0-ADD9-4AC5-8A8E-31B65E29F827}" srcOrd="0" destOrd="0" presId="urn:microsoft.com/office/officeart/2018/2/layout/IconCircleList"/>
    <dgm:cxn modelId="{2C546F0D-1897-403B-A46B-CFC948B8FE2D}" type="presParOf" srcId="{583B75E9-2982-4819-96ED-F023F30E2037}" destId="{459E0AE2-A35B-4E8D-92C7-166D14B72561}" srcOrd="1" destOrd="0" presId="urn:microsoft.com/office/officeart/2018/2/layout/IconCircleList"/>
    <dgm:cxn modelId="{B5579C51-6DE8-4F27-BE2A-FF9479B90DD9}" type="presParOf" srcId="{583B75E9-2982-4819-96ED-F023F30E2037}" destId="{9B4EBEAF-6418-489E-A402-0EBC442D258A}" srcOrd="2" destOrd="0" presId="urn:microsoft.com/office/officeart/2018/2/layout/IconCircleList"/>
    <dgm:cxn modelId="{E572C88E-FD79-4486-BFE5-96E59442000E}" type="presParOf" srcId="{583B75E9-2982-4819-96ED-F023F30E2037}" destId="{B7F798FD-2D4F-4E82-86DA-4E79D497CDF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5CA65-9919-D447-93F1-4F053745A1A0}">
      <dsp:nvSpPr>
        <dsp:cNvPr id="0" name=""/>
        <dsp:cNvSpPr/>
      </dsp:nvSpPr>
      <dsp:spPr>
        <a:xfrm rot="10800000">
          <a:off x="2264464" y="1958"/>
          <a:ext cx="6990151" cy="2015150"/>
        </a:xfrm>
        <a:prstGeom prst="homePlate">
          <a:avLst/>
        </a:prstGeom>
        <a:solidFill>
          <a:srgbClr val="63708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8625" tIns="83820" rIns="156464" bIns="83820" numCol="1" spcCol="1270" anchor="ctr" anchorCtr="0">
          <a:noAutofit/>
        </a:bodyPr>
        <a:lstStyle/>
        <a:p>
          <a:pPr marL="0" lvl="0" indent="0" algn="l" defTabSz="977900">
            <a:lnSpc>
              <a:spcPct val="100000"/>
            </a:lnSpc>
            <a:spcBef>
              <a:spcPct val="0"/>
            </a:spcBef>
            <a:spcAft>
              <a:spcPts val="600"/>
            </a:spcAft>
            <a:buNone/>
          </a:pPr>
          <a:r>
            <a:rPr lang="en-US" sz="2200" kern="1200">
              <a:latin typeface="+mj-lt"/>
            </a:rPr>
            <a:t>Microsoft Dataverse (Legacy)</a:t>
          </a:r>
          <a:endParaRPr lang="en-GB" sz="2200" kern="1200">
            <a:latin typeface="+mj-lt"/>
          </a:endParaRPr>
        </a:p>
        <a:p>
          <a:pPr marL="171450" lvl="1" indent="-171450" algn="l" defTabSz="800100">
            <a:lnSpc>
              <a:spcPct val="100000"/>
            </a:lnSpc>
            <a:spcBef>
              <a:spcPct val="0"/>
            </a:spcBef>
            <a:spcAft>
              <a:spcPts val="600"/>
            </a:spcAft>
            <a:buChar char="•"/>
          </a:pPr>
          <a:r>
            <a:rPr lang="en-US" sz="1800" kern="1200" dirty="0"/>
            <a:t>Use when you need to integrate across environments</a:t>
          </a:r>
          <a:endParaRPr lang="en-GB" sz="1800" kern="1200" dirty="0"/>
        </a:p>
        <a:p>
          <a:pPr marL="171450" lvl="1" indent="-171450" algn="l" defTabSz="800100">
            <a:lnSpc>
              <a:spcPct val="100000"/>
            </a:lnSpc>
            <a:spcBef>
              <a:spcPct val="0"/>
            </a:spcBef>
            <a:spcAft>
              <a:spcPts val="600"/>
            </a:spcAft>
            <a:buChar char="•"/>
          </a:pPr>
          <a:r>
            <a:rPr lang="en-US" sz="1800" kern="1200"/>
            <a:t>Need to use for When a row is selected</a:t>
          </a:r>
          <a:endParaRPr lang="en-GB" sz="1800" kern="1200"/>
        </a:p>
      </dsp:txBody>
      <dsp:txXfrm rot="10800000">
        <a:off x="2768251" y="1958"/>
        <a:ext cx="6486364" cy="2015150"/>
      </dsp:txXfrm>
    </dsp:sp>
    <dsp:sp modelId="{17D9ED9D-82E0-CF47-9506-8B21B5F1DF06}">
      <dsp:nvSpPr>
        <dsp:cNvPr id="0" name=""/>
        <dsp:cNvSpPr/>
      </dsp:nvSpPr>
      <dsp:spPr>
        <a:xfrm>
          <a:off x="1256889" y="1958"/>
          <a:ext cx="2015150" cy="2015150"/>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73D45D-4F1D-B741-843B-0B2A1ADDB808}">
      <dsp:nvSpPr>
        <dsp:cNvPr id="0" name=""/>
        <dsp:cNvSpPr/>
      </dsp:nvSpPr>
      <dsp:spPr>
        <a:xfrm rot="10800000">
          <a:off x="2264464" y="2618645"/>
          <a:ext cx="6990151" cy="2015150"/>
        </a:xfrm>
        <a:prstGeom prst="homePlate">
          <a:avLst/>
        </a:prstGeom>
        <a:solidFill>
          <a:srgbClr val="23814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8625" tIns="83820" rIns="156464" bIns="83820" numCol="1" spcCol="1270" anchor="ctr" anchorCtr="0">
          <a:noAutofit/>
        </a:bodyPr>
        <a:lstStyle/>
        <a:p>
          <a:pPr marL="0" lvl="0" indent="0" algn="l" defTabSz="977900">
            <a:lnSpc>
              <a:spcPct val="100000"/>
            </a:lnSpc>
            <a:spcBef>
              <a:spcPct val="0"/>
            </a:spcBef>
            <a:spcAft>
              <a:spcPts val="600"/>
            </a:spcAft>
            <a:buNone/>
          </a:pPr>
          <a:r>
            <a:rPr lang="en-US" sz="2200" kern="1200">
              <a:latin typeface="+mj-lt"/>
            </a:rPr>
            <a:t>Microsoft Dataverse</a:t>
          </a:r>
          <a:endParaRPr lang="en-GB" sz="2200" kern="1200">
            <a:latin typeface="+mj-lt"/>
          </a:endParaRPr>
        </a:p>
        <a:p>
          <a:pPr marL="171450" lvl="1" indent="-171450" algn="l" defTabSz="800100">
            <a:lnSpc>
              <a:spcPct val="100000"/>
            </a:lnSpc>
            <a:spcBef>
              <a:spcPct val="0"/>
            </a:spcBef>
            <a:spcAft>
              <a:spcPts val="600"/>
            </a:spcAft>
            <a:buChar char="•"/>
          </a:pPr>
          <a:r>
            <a:rPr lang="en-US" sz="1800" kern="1200"/>
            <a:t>Use when talking to Microsoft Dataverse in the same environment</a:t>
          </a:r>
          <a:endParaRPr lang="en-GB" sz="1800" kern="1200"/>
        </a:p>
        <a:p>
          <a:pPr marL="171450" lvl="1" indent="-171450" algn="l" defTabSz="800100">
            <a:lnSpc>
              <a:spcPct val="100000"/>
            </a:lnSpc>
            <a:spcBef>
              <a:spcPct val="0"/>
            </a:spcBef>
            <a:spcAft>
              <a:spcPts val="600"/>
            </a:spcAft>
            <a:buChar char="•"/>
          </a:pPr>
          <a:r>
            <a:rPr lang="en-US" sz="1800" kern="1200"/>
            <a:t>This is the preferred connector to use and will replace the other connector</a:t>
          </a:r>
          <a:endParaRPr lang="en-GB" sz="1800" kern="1200"/>
        </a:p>
      </dsp:txBody>
      <dsp:txXfrm rot="10800000">
        <a:off x="2768251" y="2618645"/>
        <a:ext cx="6486364" cy="2015150"/>
      </dsp:txXfrm>
    </dsp:sp>
    <dsp:sp modelId="{C0BA7973-6A9B-0B4D-A305-916A38388F14}">
      <dsp:nvSpPr>
        <dsp:cNvPr id="0" name=""/>
        <dsp:cNvSpPr/>
      </dsp:nvSpPr>
      <dsp:spPr>
        <a:xfrm>
          <a:off x="1256889" y="2618645"/>
          <a:ext cx="2015150" cy="2015150"/>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3D7CB-1C30-40C2-87E5-BC542B19B041}">
      <dsp:nvSpPr>
        <dsp:cNvPr id="0" name=""/>
        <dsp:cNvSpPr/>
      </dsp:nvSpPr>
      <dsp:spPr>
        <a:xfrm>
          <a:off x="0" y="1475"/>
          <a:ext cx="10682194" cy="628917"/>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C645D1CE-364B-4224-B8D7-D02D2448B625}">
      <dsp:nvSpPr>
        <dsp:cNvPr id="0" name=""/>
        <dsp:cNvSpPr/>
      </dsp:nvSpPr>
      <dsp:spPr>
        <a:xfrm>
          <a:off x="190247" y="142982"/>
          <a:ext cx="345904" cy="345904"/>
        </a:xfrm>
        <a:prstGeom prst="rect">
          <a:avLst/>
        </a:prstGeom>
        <a:blipFill>
          <a:blip xmlns:r="http://schemas.openxmlformats.org/officeDocument/2006/relationships" r:embed="rId1">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71ADFD-D6CF-4BC1-A3ED-0FA0F4303A77}">
      <dsp:nvSpPr>
        <dsp:cNvPr id="0" name=""/>
        <dsp:cNvSpPr/>
      </dsp:nvSpPr>
      <dsp:spPr>
        <a:xfrm>
          <a:off x="726399" y="1475"/>
          <a:ext cx="9955794" cy="62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Convert types</a:t>
          </a:r>
        </a:p>
      </dsp:txBody>
      <dsp:txXfrm>
        <a:off x="726399" y="1475"/>
        <a:ext cx="9955794" cy="628917"/>
      </dsp:txXfrm>
    </dsp:sp>
    <dsp:sp modelId="{CAB7933F-068A-498C-A534-6767BE023CD7}">
      <dsp:nvSpPr>
        <dsp:cNvPr id="0" name=""/>
        <dsp:cNvSpPr/>
      </dsp:nvSpPr>
      <dsp:spPr>
        <a:xfrm>
          <a:off x="0" y="787622"/>
          <a:ext cx="10682194" cy="628917"/>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086D985B-2B51-4CB8-920F-44DBCE197151}">
      <dsp:nvSpPr>
        <dsp:cNvPr id="0" name=""/>
        <dsp:cNvSpPr/>
      </dsp:nvSpPr>
      <dsp:spPr>
        <a:xfrm>
          <a:off x="190247" y="929128"/>
          <a:ext cx="345904" cy="345904"/>
        </a:xfrm>
        <a:prstGeom prst="rect">
          <a:avLst/>
        </a:prstGeom>
        <a:blipFill>
          <a:blip xmlns:r="http://schemas.openxmlformats.org/officeDocument/2006/relationships" r:embed="rId3">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D4ACC2-BF28-4F40-A2CA-37F888DA329D}">
      <dsp:nvSpPr>
        <dsp:cNvPr id="0" name=""/>
        <dsp:cNvSpPr/>
      </dsp:nvSpPr>
      <dsp:spPr>
        <a:xfrm>
          <a:off x="726399" y="787622"/>
          <a:ext cx="9955794" cy="62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Perform simple, inline calculations like string manipulation or arithmetic, or date/time manipulation</a:t>
          </a:r>
        </a:p>
      </dsp:txBody>
      <dsp:txXfrm>
        <a:off x="726399" y="787622"/>
        <a:ext cx="9955794" cy="628917"/>
      </dsp:txXfrm>
    </dsp:sp>
    <dsp:sp modelId="{D8A7CC4A-0948-4CBD-B2F1-A115CFBFA11F}">
      <dsp:nvSpPr>
        <dsp:cNvPr id="0" name=""/>
        <dsp:cNvSpPr/>
      </dsp:nvSpPr>
      <dsp:spPr>
        <a:xfrm>
          <a:off x="0" y="1573769"/>
          <a:ext cx="10682194" cy="628917"/>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FC5DADBB-03F1-4976-84E7-D48B6151F1E6}">
      <dsp:nvSpPr>
        <dsp:cNvPr id="0" name=""/>
        <dsp:cNvSpPr/>
      </dsp:nvSpPr>
      <dsp:spPr>
        <a:xfrm>
          <a:off x="190247" y="1715275"/>
          <a:ext cx="345904" cy="345904"/>
        </a:xfrm>
        <a:prstGeom prst="rect">
          <a:avLst/>
        </a:prstGeom>
        <a:blipFill>
          <a:blip xmlns:r="http://schemas.openxmlformats.org/officeDocument/2006/relationships" r:embed="rId5">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2FA9B7-48A4-4945-B12F-C39B003E5FA6}">
      <dsp:nvSpPr>
        <dsp:cNvPr id="0" name=""/>
        <dsp:cNvSpPr/>
      </dsp:nvSpPr>
      <dsp:spPr>
        <a:xfrm>
          <a:off x="726399" y="1573769"/>
          <a:ext cx="9955794" cy="62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Generate data like the current time, a GUID, or a random number</a:t>
          </a:r>
        </a:p>
      </dsp:txBody>
      <dsp:txXfrm>
        <a:off x="726399" y="1573769"/>
        <a:ext cx="9955794" cy="628917"/>
      </dsp:txXfrm>
    </dsp:sp>
    <dsp:sp modelId="{65D6C8D8-8BBF-4C27-963A-41E1AB3F992B}">
      <dsp:nvSpPr>
        <dsp:cNvPr id="0" name=""/>
        <dsp:cNvSpPr/>
      </dsp:nvSpPr>
      <dsp:spPr>
        <a:xfrm>
          <a:off x="0" y="2359915"/>
          <a:ext cx="10682194" cy="628917"/>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62105690-16C9-459F-BEFE-1F4E60B490CE}">
      <dsp:nvSpPr>
        <dsp:cNvPr id="0" name=""/>
        <dsp:cNvSpPr/>
      </dsp:nvSpPr>
      <dsp:spPr>
        <a:xfrm>
          <a:off x="190247" y="2501422"/>
          <a:ext cx="345904" cy="345904"/>
        </a:xfrm>
        <a:prstGeom prst="rect">
          <a:avLst/>
        </a:prstGeom>
        <a:blipFill>
          <a:blip xmlns:r="http://schemas.openxmlformats.org/officeDocument/2006/relationships" r:embed="rId7">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BEFEC8-27F8-42DF-8C0A-8DC3006CEECD}">
      <dsp:nvSpPr>
        <dsp:cNvPr id="0" name=""/>
        <dsp:cNvSpPr/>
      </dsp:nvSpPr>
      <dsp:spPr>
        <a:xfrm>
          <a:off x="726399" y="2359915"/>
          <a:ext cx="9955794" cy="62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Handling optional values</a:t>
          </a:r>
        </a:p>
      </dsp:txBody>
      <dsp:txXfrm>
        <a:off x="726399" y="2359915"/>
        <a:ext cx="9955794" cy="628917"/>
      </dsp:txXfrm>
    </dsp:sp>
    <dsp:sp modelId="{45A32D35-90B0-4759-97E0-546E9F829EE2}">
      <dsp:nvSpPr>
        <dsp:cNvPr id="0" name=""/>
        <dsp:cNvSpPr/>
      </dsp:nvSpPr>
      <dsp:spPr>
        <a:xfrm>
          <a:off x="0" y="3182640"/>
          <a:ext cx="10682194" cy="628917"/>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6E80FFCB-C407-4A61-97EC-376571AF78F1}">
      <dsp:nvSpPr>
        <dsp:cNvPr id="0" name=""/>
        <dsp:cNvSpPr/>
      </dsp:nvSpPr>
      <dsp:spPr>
        <a:xfrm>
          <a:off x="190247" y="3287568"/>
          <a:ext cx="345904" cy="345904"/>
        </a:xfrm>
        <a:prstGeom prst="rect">
          <a:avLst/>
        </a:prstGeom>
        <a:blipFill>
          <a:blip xmlns:r="http://schemas.openxmlformats.org/officeDocument/2006/relationships" r:embed="rId9">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BD8045-4556-4A4B-980A-457075866F9C}">
      <dsp:nvSpPr>
        <dsp:cNvPr id="0" name=""/>
        <dsp:cNvSpPr/>
      </dsp:nvSpPr>
      <dsp:spPr>
        <a:xfrm>
          <a:off x="726399" y="3146062"/>
          <a:ext cx="9955794" cy="62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“If” conditional statements</a:t>
          </a:r>
        </a:p>
      </dsp:txBody>
      <dsp:txXfrm>
        <a:off x="726399" y="3146062"/>
        <a:ext cx="9955794" cy="628917"/>
      </dsp:txXfrm>
    </dsp:sp>
    <dsp:sp modelId="{5CE5C130-472E-40AC-A440-51A0CFBAF001}">
      <dsp:nvSpPr>
        <dsp:cNvPr id="0" name=""/>
        <dsp:cNvSpPr/>
      </dsp:nvSpPr>
      <dsp:spPr>
        <a:xfrm>
          <a:off x="0" y="3932208"/>
          <a:ext cx="10682194" cy="628917"/>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83305F40-8B27-45C4-B17D-CEA235525FAE}">
      <dsp:nvSpPr>
        <dsp:cNvPr id="0" name=""/>
        <dsp:cNvSpPr/>
      </dsp:nvSpPr>
      <dsp:spPr>
        <a:xfrm>
          <a:off x="190247" y="4073715"/>
          <a:ext cx="345904" cy="345904"/>
        </a:xfrm>
        <a:prstGeom prst="rect">
          <a:avLst/>
        </a:prstGeom>
        <a:blipFill>
          <a:blip xmlns:r="http://schemas.openxmlformats.org/officeDocument/2006/relationships" r:embed="rId11">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8903CD-7EF4-4DDB-8340-7049DAE07B45}">
      <dsp:nvSpPr>
        <dsp:cNvPr id="0" name=""/>
        <dsp:cNvSpPr/>
      </dsp:nvSpPr>
      <dsp:spPr>
        <a:xfrm>
          <a:off x="726399" y="3932208"/>
          <a:ext cx="9955794" cy="62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Working with lists </a:t>
          </a:r>
        </a:p>
      </dsp:txBody>
      <dsp:txXfrm>
        <a:off x="726399" y="3932208"/>
        <a:ext cx="9955794" cy="6289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05246-76D2-497B-91BE-515E38984A8A}">
      <dsp:nvSpPr>
        <dsp:cNvPr id="0" name=""/>
        <dsp:cNvSpPr/>
      </dsp:nvSpPr>
      <dsp:spPr>
        <a:xfrm>
          <a:off x="591" y="769316"/>
          <a:ext cx="1110374" cy="1110374"/>
        </a:xfrm>
        <a:prstGeom prst="rect">
          <a:avLst/>
        </a:prstGeom>
        <a:blipFill>
          <a:blip xmlns:r="http://schemas.openxmlformats.org/officeDocument/2006/relationships" r:embed="rId1">
            <a:duotone>
              <a:schemeClr val="accent2">
                <a:shade val="45000"/>
                <a:satMod val="135000"/>
              </a:schemeClr>
              <a:prstClr val="white"/>
            </a:duotone>
            <a:lum bright="-20000" contrast="20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D3845A-5DCB-4F8D-8C82-F826C5606A20}">
      <dsp:nvSpPr>
        <dsp:cNvPr id="0" name=""/>
        <dsp:cNvSpPr/>
      </dsp:nvSpPr>
      <dsp:spPr>
        <a:xfrm>
          <a:off x="591" y="2008407"/>
          <a:ext cx="3172499" cy="47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defRPr b="1"/>
          </a:pPr>
          <a:r>
            <a:rPr lang="en-GB" sz="2200" kern="1200"/>
            <a:t>Testing</a:t>
          </a:r>
          <a:endParaRPr lang="en-US" sz="2200" kern="1200"/>
        </a:p>
      </dsp:txBody>
      <dsp:txXfrm>
        <a:off x="591" y="2008407"/>
        <a:ext cx="3172499" cy="475875"/>
      </dsp:txXfrm>
    </dsp:sp>
    <dsp:sp modelId="{F3DA123D-38B3-4B94-8D08-2E1EFD27EED9}">
      <dsp:nvSpPr>
        <dsp:cNvPr id="0" name=""/>
        <dsp:cNvSpPr/>
      </dsp:nvSpPr>
      <dsp:spPr>
        <a:xfrm>
          <a:off x="591" y="2544150"/>
          <a:ext cx="3172499" cy="121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t>We review what you should know about the different testing methods and the pros and cons of each.</a:t>
          </a:r>
          <a:endParaRPr lang="en-US" sz="1800" kern="1200"/>
        </a:p>
      </dsp:txBody>
      <dsp:txXfrm>
        <a:off x="591" y="2544150"/>
        <a:ext cx="3172499" cy="1218564"/>
      </dsp:txXfrm>
    </dsp:sp>
    <dsp:sp modelId="{A9A0C0E0-F52C-40BF-B0E5-7534555C6E46}">
      <dsp:nvSpPr>
        <dsp:cNvPr id="0" name=""/>
        <dsp:cNvSpPr/>
      </dsp:nvSpPr>
      <dsp:spPr>
        <a:xfrm>
          <a:off x="3728279" y="769316"/>
          <a:ext cx="1110374" cy="1110374"/>
        </a:xfrm>
        <a:prstGeom prst="rect">
          <a:avLst/>
        </a:prstGeom>
        <a:blipFill>
          <a:blip xmlns:r="http://schemas.openxmlformats.org/officeDocument/2006/relationships" r:embed="rId3">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A553D5-1191-4D14-8F59-13BF1BAF0153}">
      <dsp:nvSpPr>
        <dsp:cNvPr id="0" name=""/>
        <dsp:cNvSpPr/>
      </dsp:nvSpPr>
      <dsp:spPr>
        <a:xfrm>
          <a:off x="3728279" y="2008407"/>
          <a:ext cx="3172499" cy="47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defRPr b="1"/>
          </a:pPr>
          <a:r>
            <a:rPr lang="en-GB" sz="2200" kern="1200"/>
            <a:t>Performance</a:t>
          </a:r>
          <a:endParaRPr lang="en-US" sz="2200" kern="1200"/>
        </a:p>
      </dsp:txBody>
      <dsp:txXfrm>
        <a:off x="3728279" y="2008407"/>
        <a:ext cx="3172499" cy="475875"/>
      </dsp:txXfrm>
    </dsp:sp>
    <dsp:sp modelId="{06DE123D-4023-4C79-B74F-04D407DA7B80}">
      <dsp:nvSpPr>
        <dsp:cNvPr id="0" name=""/>
        <dsp:cNvSpPr/>
      </dsp:nvSpPr>
      <dsp:spPr>
        <a:xfrm>
          <a:off x="3728279" y="2544150"/>
          <a:ext cx="3172499" cy="121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t>You want to create flows that are efficient, effective, and perform reliably at scale.</a:t>
          </a:r>
          <a:endParaRPr lang="en-US" sz="1800" kern="1200"/>
        </a:p>
      </dsp:txBody>
      <dsp:txXfrm>
        <a:off x="3728279" y="2544150"/>
        <a:ext cx="3172499" cy="1218564"/>
      </dsp:txXfrm>
    </dsp:sp>
    <dsp:sp modelId="{884D2074-6602-4B18-81FC-D7C2C41A9BD9}">
      <dsp:nvSpPr>
        <dsp:cNvPr id="0" name=""/>
        <dsp:cNvSpPr/>
      </dsp:nvSpPr>
      <dsp:spPr>
        <a:xfrm>
          <a:off x="7455966" y="769316"/>
          <a:ext cx="1110374" cy="1110374"/>
        </a:xfrm>
        <a:prstGeom prst="rect">
          <a:avLst/>
        </a:prstGeom>
        <a:blipFill>
          <a:blip xmlns:r="http://schemas.openxmlformats.org/officeDocument/2006/relationships" r:embed="rId5">
            <a:duotone>
              <a:schemeClr val="accent2">
                <a:shade val="45000"/>
                <a:satMod val="135000"/>
              </a:schemeClr>
              <a:prstClr val="white"/>
            </a:duotone>
            <a:lum bright="-20000" contrast="4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E9D4A1-9083-4E2F-9858-9DCC48F55EB3}">
      <dsp:nvSpPr>
        <dsp:cNvPr id="0" name=""/>
        <dsp:cNvSpPr/>
      </dsp:nvSpPr>
      <dsp:spPr>
        <a:xfrm>
          <a:off x="7455966" y="2008407"/>
          <a:ext cx="3172499" cy="47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defRPr b="1"/>
          </a:pPr>
          <a:r>
            <a:rPr lang="en-GB" sz="2200" kern="1200"/>
            <a:t>Troubleshooting</a:t>
          </a:r>
          <a:endParaRPr lang="en-US" sz="2200" kern="1200"/>
        </a:p>
      </dsp:txBody>
      <dsp:txXfrm>
        <a:off x="7455966" y="2008407"/>
        <a:ext cx="3172499" cy="475875"/>
      </dsp:txXfrm>
    </dsp:sp>
    <dsp:sp modelId="{6A4A24F0-0096-4794-8B3C-D8B67F97E2E5}">
      <dsp:nvSpPr>
        <dsp:cNvPr id="0" name=""/>
        <dsp:cNvSpPr/>
      </dsp:nvSpPr>
      <dsp:spPr>
        <a:xfrm>
          <a:off x="7455966" y="2544150"/>
          <a:ext cx="3172499" cy="121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t>When things go wrong, you need to know where and what to look for and the best ways to get it working again. </a:t>
          </a:r>
          <a:endParaRPr lang="en-US" sz="1800" kern="1200"/>
        </a:p>
      </dsp:txBody>
      <dsp:txXfrm>
        <a:off x="7455966" y="2544150"/>
        <a:ext cx="3172499" cy="12185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AD26C-C610-4056-B510-8593C801F8B8}">
      <dsp:nvSpPr>
        <dsp:cNvPr id="0" name=""/>
        <dsp:cNvSpPr/>
      </dsp:nvSpPr>
      <dsp:spPr>
        <a:xfrm>
          <a:off x="647599" y="617169"/>
          <a:ext cx="1921500" cy="1921500"/>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sp:spPr>
      <dsp:style>
        <a:lnRef idx="0">
          <a:scrgbClr r="0" g="0" b="0"/>
        </a:lnRef>
        <a:fillRef idx="1">
          <a:scrgbClr r="0" g="0" b="0"/>
        </a:fillRef>
        <a:effectRef idx="0">
          <a:scrgbClr r="0" g="0" b="0"/>
        </a:effectRef>
        <a:fontRef idx="minor"/>
      </dsp:style>
    </dsp:sp>
    <dsp:sp modelId="{32C6D8BA-CE56-45AB-A3DA-65B630DDE4F7}">
      <dsp:nvSpPr>
        <dsp:cNvPr id="0" name=""/>
        <dsp:cNvSpPr/>
      </dsp:nvSpPr>
      <dsp:spPr>
        <a:xfrm>
          <a:off x="1057099" y="1026669"/>
          <a:ext cx="1102500" cy="1102500"/>
        </a:xfrm>
        <a:prstGeom prst="rect">
          <a:avLst/>
        </a:prstGeom>
        <a:blipFill>
          <a:blip xmlns:r="http://schemas.openxmlformats.org/officeDocument/2006/relationships" r:embed="rId1">
            <a:duotone>
              <a:prstClr val="black"/>
              <a:schemeClr val="accent2">
                <a:tint val="45000"/>
                <a:satMod val="400000"/>
              </a:schemeClr>
            </a:duotone>
            <a:lum bright="40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5AAEFE-53F5-4C2D-B35C-87F2A953C1DA}">
      <dsp:nvSpPr>
        <dsp:cNvPr id="0" name=""/>
        <dsp:cNvSpPr/>
      </dsp:nvSpPr>
      <dsp:spPr>
        <a:xfrm>
          <a:off x="33349" y="3137170"/>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defRPr cap="all"/>
          </a:pPr>
          <a:r>
            <a:rPr lang="en-GB" sz="2200" b="1" kern="1200"/>
            <a:t>Real example data</a:t>
          </a:r>
          <a:endParaRPr lang="en-US" sz="2200" b="1" kern="1200"/>
        </a:p>
      </dsp:txBody>
      <dsp:txXfrm>
        <a:off x="33349" y="3137170"/>
        <a:ext cx="3150000" cy="720000"/>
      </dsp:txXfrm>
    </dsp:sp>
    <dsp:sp modelId="{D2B93E8D-F2DF-44D4-894F-9B6D00EDDB70}">
      <dsp:nvSpPr>
        <dsp:cNvPr id="0" name=""/>
        <dsp:cNvSpPr/>
      </dsp:nvSpPr>
      <dsp:spPr>
        <a:xfrm>
          <a:off x="4348850" y="617169"/>
          <a:ext cx="1921500" cy="1921500"/>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sp:spPr>
      <dsp:style>
        <a:lnRef idx="0">
          <a:scrgbClr r="0" g="0" b="0"/>
        </a:lnRef>
        <a:fillRef idx="1">
          <a:scrgbClr r="0" g="0" b="0"/>
        </a:fillRef>
        <a:effectRef idx="0">
          <a:scrgbClr r="0" g="0" b="0"/>
        </a:effectRef>
        <a:fontRef idx="minor"/>
      </dsp:style>
    </dsp:sp>
    <dsp:sp modelId="{2A680718-AB5B-481D-B3CB-131AF6C6BB27}">
      <dsp:nvSpPr>
        <dsp:cNvPr id="0" name=""/>
        <dsp:cNvSpPr/>
      </dsp:nvSpPr>
      <dsp:spPr>
        <a:xfrm>
          <a:off x="4758350" y="1026669"/>
          <a:ext cx="1102500" cy="1102500"/>
        </a:xfrm>
        <a:prstGeom prst="rect">
          <a:avLst/>
        </a:prstGeom>
        <a:blipFill>
          <a:blip xmlns:r="http://schemas.openxmlformats.org/officeDocument/2006/relationships" r:embed="rId3">
            <a:duotone>
              <a:prstClr val="black"/>
              <a:schemeClr val="accent2">
                <a:tint val="45000"/>
                <a:satMod val="400000"/>
              </a:schemeClr>
            </a:duotone>
            <a:lum bright="3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45AB4B-5A73-498C-9D71-3BBCE46314E7}">
      <dsp:nvSpPr>
        <dsp:cNvPr id="0" name=""/>
        <dsp:cNvSpPr/>
      </dsp:nvSpPr>
      <dsp:spPr>
        <a:xfrm>
          <a:off x="3734600" y="3137170"/>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defRPr cap="all"/>
          </a:pPr>
          <a:r>
            <a:rPr lang="en-GB" sz="2200" b="1" kern="1200"/>
            <a:t>Previous run data</a:t>
          </a:r>
          <a:endParaRPr lang="en-US" sz="2200" b="1" kern="1200"/>
        </a:p>
      </dsp:txBody>
      <dsp:txXfrm>
        <a:off x="3734600" y="3137170"/>
        <a:ext cx="3150000" cy="720000"/>
      </dsp:txXfrm>
    </dsp:sp>
    <dsp:sp modelId="{9C86BD5B-B2B0-4724-B829-8B671356C5D0}">
      <dsp:nvSpPr>
        <dsp:cNvPr id="0" name=""/>
        <dsp:cNvSpPr/>
      </dsp:nvSpPr>
      <dsp:spPr>
        <a:xfrm>
          <a:off x="8050100" y="617169"/>
          <a:ext cx="1921500" cy="1921500"/>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sp:spPr>
      <dsp:style>
        <a:lnRef idx="0">
          <a:scrgbClr r="0" g="0" b="0"/>
        </a:lnRef>
        <a:fillRef idx="1">
          <a:scrgbClr r="0" g="0" b="0"/>
        </a:fillRef>
        <a:effectRef idx="0">
          <a:scrgbClr r="0" g="0" b="0"/>
        </a:effectRef>
        <a:fontRef idx="minor"/>
      </dsp:style>
    </dsp:sp>
    <dsp:sp modelId="{CD93EE5B-9862-4775-BA8D-EEDA12D1701F}">
      <dsp:nvSpPr>
        <dsp:cNvPr id="0" name=""/>
        <dsp:cNvSpPr/>
      </dsp:nvSpPr>
      <dsp:spPr>
        <a:xfrm>
          <a:off x="8459600" y="1026669"/>
          <a:ext cx="1102500" cy="1102500"/>
        </a:xfrm>
        <a:prstGeom prst="rect">
          <a:avLst/>
        </a:prstGeom>
        <a:blipFill>
          <a:blip xmlns:r="http://schemas.openxmlformats.org/officeDocument/2006/relationships" r:embed="rId5">
            <a:duotone>
              <a:prstClr val="black"/>
              <a:schemeClr val="accent2">
                <a:tint val="45000"/>
                <a:satMod val="400000"/>
              </a:schemeClr>
            </a:duotone>
            <a:lum bright="2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3FBA13-A6EB-4A42-8CC3-43F2DED4DF6B}">
      <dsp:nvSpPr>
        <dsp:cNvPr id="0" name=""/>
        <dsp:cNvSpPr/>
      </dsp:nvSpPr>
      <dsp:spPr>
        <a:xfrm>
          <a:off x="7435850" y="3137170"/>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77900">
            <a:lnSpc>
              <a:spcPct val="100000"/>
            </a:lnSpc>
            <a:spcBef>
              <a:spcPct val="0"/>
            </a:spcBef>
            <a:spcAft>
              <a:spcPct val="35000"/>
            </a:spcAft>
            <a:buNone/>
            <a:defRPr cap="all"/>
          </a:pPr>
          <a:r>
            <a:rPr lang="en-GB" sz="2200" b="1" kern="1200"/>
            <a:t>On demand</a:t>
          </a:r>
          <a:endParaRPr lang="en-US" sz="2200" b="1" kern="1200"/>
        </a:p>
      </dsp:txBody>
      <dsp:txXfrm>
        <a:off x="7435850" y="3137170"/>
        <a:ext cx="31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F5A27-B447-4449-817C-E72ACE448F9C}">
      <dsp:nvSpPr>
        <dsp:cNvPr id="0" name=""/>
        <dsp:cNvSpPr/>
      </dsp:nvSpPr>
      <dsp:spPr>
        <a:xfrm>
          <a:off x="263962" y="399540"/>
          <a:ext cx="1362561" cy="1362561"/>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sp:spPr>
      <dsp:style>
        <a:lnRef idx="0">
          <a:scrgbClr r="0" g="0" b="0"/>
        </a:lnRef>
        <a:fillRef idx="1">
          <a:scrgbClr r="0" g="0" b="0"/>
        </a:fillRef>
        <a:effectRef idx="0">
          <a:scrgbClr r="0" g="0" b="0"/>
        </a:effectRef>
        <a:fontRef idx="minor"/>
      </dsp:style>
    </dsp:sp>
    <dsp:sp modelId="{BEE7AA76-077A-4F3A-A4C6-35E682C5BE1D}">
      <dsp:nvSpPr>
        <dsp:cNvPr id="0" name=""/>
        <dsp:cNvSpPr/>
      </dsp:nvSpPr>
      <dsp:spPr>
        <a:xfrm>
          <a:off x="550100" y="685678"/>
          <a:ext cx="790285" cy="790285"/>
        </a:xfrm>
        <a:prstGeom prst="rect">
          <a:avLst/>
        </a:prstGeom>
        <a:blipFill>
          <a:blip xmlns:r="http://schemas.openxmlformats.org/officeDocument/2006/relationships" r:embed="rId1">
            <a:duotone>
              <a:schemeClr val="accent2">
                <a:shade val="45000"/>
                <a:satMod val="135000"/>
              </a:schemeClr>
              <a:prstClr val="white"/>
            </a:duotone>
            <a:lum/>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8F39EA-5388-4463-8D7E-B5A5679829C8}">
      <dsp:nvSpPr>
        <dsp:cNvPr id="0" name=""/>
        <dsp:cNvSpPr/>
      </dsp:nvSpPr>
      <dsp:spPr>
        <a:xfrm>
          <a:off x="1918500" y="178901"/>
          <a:ext cx="3211751" cy="1803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tx1"/>
              </a:solidFill>
            </a:rPr>
            <a:t>Use the built-in testing capabilities along with the flow checker to test, review, and modify</a:t>
          </a:r>
          <a:br>
            <a:rPr lang="en-GB" sz="2200" kern="1200">
              <a:solidFill>
                <a:schemeClr val="tx1"/>
              </a:solidFill>
            </a:rPr>
          </a:br>
          <a:r>
            <a:rPr lang="en-GB" sz="2200" kern="1200">
              <a:solidFill>
                <a:schemeClr val="tx1"/>
              </a:solidFill>
            </a:rPr>
            <a:t>the flows</a:t>
          </a:r>
          <a:endParaRPr lang="en-US" sz="2200" kern="1200">
            <a:solidFill>
              <a:schemeClr val="tx1"/>
            </a:solidFill>
          </a:endParaRPr>
        </a:p>
      </dsp:txBody>
      <dsp:txXfrm>
        <a:off x="1918500" y="178901"/>
        <a:ext cx="3211751" cy="1803840"/>
      </dsp:txXfrm>
    </dsp:sp>
    <dsp:sp modelId="{07A644A9-2A1C-4FF3-A0DC-B2EE1F187905}">
      <dsp:nvSpPr>
        <dsp:cNvPr id="0" name=""/>
        <dsp:cNvSpPr/>
      </dsp:nvSpPr>
      <dsp:spPr>
        <a:xfrm>
          <a:off x="5689875" y="399540"/>
          <a:ext cx="1362561" cy="1362561"/>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sp:spPr>
      <dsp:style>
        <a:lnRef idx="0">
          <a:scrgbClr r="0" g="0" b="0"/>
        </a:lnRef>
        <a:fillRef idx="1">
          <a:scrgbClr r="0" g="0" b="0"/>
        </a:fillRef>
        <a:effectRef idx="0">
          <a:scrgbClr r="0" g="0" b="0"/>
        </a:effectRef>
        <a:fontRef idx="minor"/>
      </dsp:style>
    </dsp:sp>
    <dsp:sp modelId="{5D19BE19-D5F6-40B8-9AE8-EF6F4BD536B4}">
      <dsp:nvSpPr>
        <dsp:cNvPr id="0" name=""/>
        <dsp:cNvSpPr/>
      </dsp:nvSpPr>
      <dsp:spPr>
        <a:xfrm>
          <a:off x="5976013" y="685678"/>
          <a:ext cx="790285" cy="790285"/>
        </a:xfrm>
        <a:prstGeom prst="rect">
          <a:avLst/>
        </a:prstGeom>
        <a:blipFill>
          <a:blip xmlns:r="http://schemas.openxmlformats.org/officeDocument/2006/relationships" r:embed="rId3">
            <a:duotone>
              <a:schemeClr val="accent2">
                <a:shade val="45000"/>
                <a:satMod val="135000"/>
              </a:schemeClr>
              <a:prstClr val="white"/>
            </a:duotone>
            <a:lum/>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566763-B3D2-4ED0-AF6E-3AD5CA41B941}">
      <dsp:nvSpPr>
        <dsp:cNvPr id="0" name=""/>
        <dsp:cNvSpPr/>
      </dsp:nvSpPr>
      <dsp:spPr>
        <a:xfrm>
          <a:off x="7344414" y="178901"/>
          <a:ext cx="3211751" cy="1803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tx1"/>
              </a:solidFill>
            </a:rPr>
            <a:t>Iterate — Build your flow one piece at a time, validate, and then expand</a:t>
          </a:r>
          <a:endParaRPr lang="en-US" sz="2200" kern="1200">
            <a:solidFill>
              <a:schemeClr val="tx1"/>
            </a:solidFill>
          </a:endParaRPr>
        </a:p>
      </dsp:txBody>
      <dsp:txXfrm>
        <a:off x="7344414" y="178901"/>
        <a:ext cx="3211751" cy="1803840"/>
      </dsp:txXfrm>
    </dsp:sp>
    <dsp:sp modelId="{1AACAFAD-9730-4DE4-8BFD-6C25252DB9F9}">
      <dsp:nvSpPr>
        <dsp:cNvPr id="0" name=""/>
        <dsp:cNvSpPr/>
      </dsp:nvSpPr>
      <dsp:spPr>
        <a:xfrm>
          <a:off x="263962" y="3015588"/>
          <a:ext cx="1362561" cy="1362561"/>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sp:spPr>
      <dsp:style>
        <a:lnRef idx="0">
          <a:scrgbClr r="0" g="0" b="0"/>
        </a:lnRef>
        <a:fillRef idx="1">
          <a:scrgbClr r="0" g="0" b="0"/>
        </a:fillRef>
        <a:effectRef idx="0">
          <a:scrgbClr r="0" g="0" b="0"/>
        </a:effectRef>
        <a:fontRef idx="minor"/>
      </dsp:style>
    </dsp:sp>
    <dsp:sp modelId="{C3E96F6C-3CD6-42EE-9590-41AB9DE2C16B}">
      <dsp:nvSpPr>
        <dsp:cNvPr id="0" name=""/>
        <dsp:cNvSpPr/>
      </dsp:nvSpPr>
      <dsp:spPr>
        <a:xfrm>
          <a:off x="550100" y="3301726"/>
          <a:ext cx="790285" cy="790285"/>
        </a:xfrm>
        <a:prstGeom prst="rect">
          <a:avLst/>
        </a:prstGeom>
        <a:blipFill>
          <a:blip xmlns:r="http://schemas.openxmlformats.org/officeDocument/2006/relationships" r:embed="rId5">
            <a:duotone>
              <a:schemeClr val="accent2">
                <a:shade val="45000"/>
                <a:satMod val="135000"/>
              </a:schemeClr>
              <a:prstClr val="white"/>
            </a:duotone>
            <a:lum/>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DBA0CE-988A-42CA-934A-7BB76ED7987C}">
      <dsp:nvSpPr>
        <dsp:cNvPr id="0" name=""/>
        <dsp:cNvSpPr/>
      </dsp:nvSpPr>
      <dsp:spPr>
        <a:xfrm>
          <a:off x="1918500" y="2794948"/>
          <a:ext cx="3211751" cy="1803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tx1"/>
              </a:solidFill>
            </a:rPr>
            <a:t>Use tested and proven child flows</a:t>
          </a:r>
          <a:endParaRPr lang="en-US" sz="2200" kern="1200">
            <a:solidFill>
              <a:schemeClr val="tx1"/>
            </a:solidFill>
          </a:endParaRPr>
        </a:p>
      </dsp:txBody>
      <dsp:txXfrm>
        <a:off x="1918500" y="2794948"/>
        <a:ext cx="3211751" cy="1803840"/>
      </dsp:txXfrm>
    </dsp:sp>
    <dsp:sp modelId="{87D6F6F0-ADD9-4AC5-8A8E-31B65E29F827}">
      <dsp:nvSpPr>
        <dsp:cNvPr id="0" name=""/>
        <dsp:cNvSpPr/>
      </dsp:nvSpPr>
      <dsp:spPr>
        <a:xfrm>
          <a:off x="5689875" y="3015588"/>
          <a:ext cx="1362561" cy="1362561"/>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dsp:spPr>
      <dsp:style>
        <a:lnRef idx="0">
          <a:scrgbClr r="0" g="0" b="0"/>
        </a:lnRef>
        <a:fillRef idx="1">
          <a:scrgbClr r="0" g="0" b="0"/>
        </a:fillRef>
        <a:effectRef idx="0">
          <a:scrgbClr r="0" g="0" b="0"/>
        </a:effectRef>
        <a:fontRef idx="minor"/>
      </dsp:style>
    </dsp:sp>
    <dsp:sp modelId="{459E0AE2-A35B-4E8D-92C7-166D14B72561}">
      <dsp:nvSpPr>
        <dsp:cNvPr id="0" name=""/>
        <dsp:cNvSpPr/>
      </dsp:nvSpPr>
      <dsp:spPr>
        <a:xfrm>
          <a:off x="5976013" y="3301726"/>
          <a:ext cx="790285" cy="790285"/>
        </a:xfrm>
        <a:prstGeom prst="rect">
          <a:avLst/>
        </a:prstGeom>
        <a:blipFill>
          <a:blip xmlns:r="http://schemas.openxmlformats.org/officeDocument/2006/relationships" r:embed="rId7">
            <a:duotone>
              <a:schemeClr val="accent2">
                <a:shade val="45000"/>
                <a:satMod val="135000"/>
              </a:schemeClr>
              <a:prstClr val="white"/>
            </a:duotone>
            <a:lum/>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F798FD-2D4F-4E82-86DA-4E79D497CDF9}">
      <dsp:nvSpPr>
        <dsp:cNvPr id="0" name=""/>
        <dsp:cNvSpPr/>
      </dsp:nvSpPr>
      <dsp:spPr>
        <a:xfrm>
          <a:off x="7344414" y="2794948"/>
          <a:ext cx="3211751" cy="1803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tx1"/>
              </a:solidFill>
            </a:rPr>
            <a:t>Use button triggers when possible, then use the actual trigger</a:t>
          </a:r>
          <a:endParaRPr lang="en-US" sz="2200" kern="1200">
            <a:solidFill>
              <a:schemeClr val="tx1"/>
            </a:solidFill>
          </a:endParaRPr>
        </a:p>
      </dsp:txBody>
      <dsp:txXfrm>
        <a:off x="7344414" y="2794948"/>
        <a:ext cx="3211751" cy="180384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0.30983</cdr:x>
      <cdr:y>0.52822</cdr:y>
    </cdr:from>
    <cdr:to>
      <cdr:x>0.69017</cdr:x>
      <cdr:y>0.89246</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823586" y="1243197"/>
          <a:ext cx="1011015" cy="85724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tx1"/>
              </a:solidFill>
            </a:rPr>
            <a:t>15 </a:t>
          </a:r>
          <a:r>
            <a:rPr lang="en-US" sz="1400" dirty="0">
              <a:solidFill>
                <a:schemeClr val="tx1"/>
              </a:solidFill>
            </a:rPr>
            <a:t>minutes</a:t>
          </a:r>
        </a:p>
      </cdr:txBody>
    </cdr:sp>
  </cdr:relSizeAnchor>
</c:userShapes>
</file>

<file path=ppt/drawings/drawing2.xml><?xml version="1.0" encoding="utf-8"?>
<c:userShapes xmlns:c="http://schemas.openxmlformats.org/drawingml/2006/chart">
  <cdr:relSizeAnchor xmlns:cdr="http://schemas.openxmlformats.org/drawingml/2006/chartDrawing">
    <cdr:from>
      <cdr:x>0.30983</cdr:x>
      <cdr:y>0.52822</cdr:y>
    </cdr:from>
    <cdr:to>
      <cdr:x>0.69017</cdr:x>
      <cdr:y>0.89246</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823586" y="1243197"/>
          <a:ext cx="1011015" cy="85724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tx1"/>
              </a:solidFill>
            </a:rPr>
            <a:t>15 </a:t>
          </a:r>
          <a:r>
            <a:rPr lang="en-US" sz="1400" dirty="0">
              <a:solidFill>
                <a:schemeClr val="tx1"/>
              </a:solidFill>
            </a:rPr>
            <a:t>minutes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11/13/2024 10:37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11/13/2024 10:35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azure/logic-apps/logic-apps-overview"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learn.microsoft.com/en-us/azure/logic-apps/logic-apps-workflow-definition-language" TargetMode="External"/><Relationship Id="rId5" Type="http://schemas.openxmlformats.org/officeDocument/2006/relationships/hyperlink" Target="https://learn.microsoft.com/en-us/azure/logic-apps/logic-apps-workflow-definition-language#expressions" TargetMode="External"/><Relationship Id="rId4" Type="http://schemas.openxmlformats.org/officeDocument/2006/relationships/hyperlink" Target="https://learn.microsoft.com/en-us/power-automate/getting-started"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logic-apps/workflow-definition-language-functions-reference#date-and-time-function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crmtipoftheday.com/1359/whose-fault-is-it-in-power-automat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power-automate/getting-started#types-of-flow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power-automate/publish-a-templat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00856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many possible connectors, it may seem confusing. The quick answer is use the Microsoft Dataverse connector on the bottom of our list if at all possible. </a:t>
            </a:r>
          </a:p>
          <a:p>
            <a:endParaRPr lang="en-US"/>
          </a:p>
          <a:p>
            <a:r>
              <a:rPr lang="en-US"/>
              <a:t>The first two connectors are deprecated and should only be used for scenarios that can’t be handled by </a:t>
            </a:r>
            <a:r>
              <a:rPr lang="en-US" sz="1200">
                <a:gradFill>
                  <a:gsLst>
                    <a:gs pos="0">
                      <a:schemeClr val="tx1"/>
                    </a:gs>
                    <a:gs pos="86000">
                      <a:schemeClr val="tx1"/>
                    </a:gs>
                  </a:gsLst>
                  <a:lin ang="5400000" scaled="0"/>
                </a:gradFill>
              </a:rPr>
              <a:t>Microsoft Dataverse</a:t>
            </a:r>
            <a:endParaRPr lang="en-US" sz="1200" b="1">
              <a:gradFill>
                <a:gsLst>
                  <a:gs pos="0">
                    <a:schemeClr val="tx1"/>
                  </a:gs>
                  <a:gs pos="86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1523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thru some of these and engage with students on what they might use any given connector for.</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GB" sz="800"/>
              <a:t>The Dataverse triggers are:</a:t>
            </a:r>
          </a:p>
          <a:p>
            <a:pPr marL="186690" indent="-171450">
              <a:spcBef>
                <a:spcPct val="20000"/>
              </a:spcBef>
              <a:spcAft>
                <a:spcPct val="20000"/>
              </a:spcAft>
              <a:buFont typeface="Arial" panose="020B0604020202020204" pitchFamily="34" charset="0"/>
              <a:buChar char="•"/>
            </a:pPr>
            <a:r>
              <a:rPr lang="en-GB" sz="800" b="1">
                <a:solidFill>
                  <a:srgbClr val="000000"/>
                </a:solidFill>
              </a:rPr>
              <a:t>When a flow step is run from a business process flow</a:t>
            </a:r>
            <a:r>
              <a:rPr lang="en-GB" sz="800">
                <a:solidFill>
                  <a:srgbClr val="000000"/>
                </a:solidFill>
              </a:rPr>
              <a:t> - This trigger allows you to start a flow when the Run Flow button in a business process flow step is clicked.</a:t>
            </a:r>
          </a:p>
          <a:p>
            <a:pPr marL="186690" indent="-171450">
              <a:spcBef>
                <a:spcPct val="20000"/>
              </a:spcBef>
              <a:spcAft>
                <a:spcPct val="20000"/>
              </a:spcAft>
              <a:buFont typeface="Arial" panose="020B0604020202020204" pitchFamily="34" charset="0"/>
              <a:buChar char="•"/>
            </a:pPr>
            <a:r>
              <a:rPr lang="en-GB" sz="800" b="1">
                <a:solidFill>
                  <a:srgbClr val="000000"/>
                </a:solidFill>
              </a:rPr>
              <a:t>When a row is added, modified, or deleted</a:t>
            </a:r>
            <a:r>
              <a:rPr lang="en-GB" sz="800">
                <a:solidFill>
                  <a:srgbClr val="000000"/>
                </a:solidFill>
              </a:rPr>
              <a:t> - This trigger allows you to start a flow when a row is added, modified, or deleted in a Microsoft Dataverse table, such that it matches the selected options.</a:t>
            </a:r>
          </a:p>
          <a:p>
            <a:pPr marL="186690" indent="-171450">
              <a:spcBef>
                <a:spcPct val="20000"/>
              </a:spcBef>
              <a:spcAft>
                <a:spcPct val="20000"/>
              </a:spcAft>
              <a:buFont typeface="Arial" panose="020B0604020202020204" pitchFamily="34" charset="0"/>
              <a:buChar char="•"/>
            </a:pPr>
            <a:r>
              <a:rPr lang="en-GB" sz="800" b="1">
                <a:solidFill>
                  <a:srgbClr val="000000"/>
                </a:solidFill>
              </a:rPr>
              <a:t>When an action is performed (preview)</a:t>
            </a:r>
            <a:r>
              <a:rPr lang="en-GB" sz="800">
                <a:solidFill>
                  <a:srgbClr val="000000"/>
                </a:solidFill>
              </a:rPr>
              <a:t> - Triggers when a Microsoft Dataverse action has completed.</a:t>
            </a:r>
          </a:p>
          <a:p>
            <a:pPr marL="186690" indent="-171450">
              <a:spcBef>
                <a:spcPct val="20000"/>
              </a:spcBef>
              <a:spcAft>
                <a:spcPct val="20000"/>
              </a:spcAft>
              <a:buFont typeface="Arial" panose="020B0604020202020204" pitchFamily="34" charset="0"/>
              <a:buChar char="•"/>
            </a:pPr>
            <a:endParaRPr lang="en-GB" sz="800">
              <a:solidFill>
                <a:srgbClr val="000000"/>
              </a:solidFill>
            </a:endParaRPr>
          </a:p>
          <a:p>
            <a:pPr>
              <a:spcBef>
                <a:spcPct val="43750"/>
              </a:spcBef>
              <a:spcAft>
                <a:spcPct val="43750"/>
              </a:spcAft>
            </a:pPr>
            <a:r>
              <a:rPr lang="en-GB" sz="900"/>
              <a:t>The Dataverse actions are:</a:t>
            </a:r>
          </a:p>
          <a:p>
            <a:pPr>
              <a:spcBef>
                <a:spcPct val="43750"/>
              </a:spcBef>
              <a:spcAft>
                <a:spcPct val="43750"/>
              </a:spcAft>
            </a:pPr>
            <a:r>
              <a:rPr lang="en-GB" sz="900" b="1"/>
              <a:t>Add a new row</a:t>
            </a:r>
            <a:r>
              <a:rPr lang="en-GB" sz="900"/>
              <a:t> - This action allows you to add a new row in the selected Microsoft Dataverse table.</a:t>
            </a:r>
          </a:p>
          <a:p>
            <a:pPr>
              <a:spcBef>
                <a:spcPct val="43750"/>
              </a:spcBef>
              <a:spcAft>
                <a:spcPct val="43750"/>
              </a:spcAft>
            </a:pPr>
            <a:r>
              <a:rPr lang="en-GB" sz="900" b="1"/>
              <a:t>Delete a row</a:t>
            </a:r>
            <a:r>
              <a:rPr lang="en-GB" sz="900"/>
              <a:t> - This action allows you to delete a row from a Microsoft Dataverse table.</a:t>
            </a:r>
          </a:p>
          <a:p>
            <a:pPr>
              <a:spcBef>
                <a:spcPct val="43750"/>
              </a:spcBef>
              <a:spcAft>
                <a:spcPct val="43750"/>
              </a:spcAft>
            </a:pPr>
            <a:r>
              <a:rPr lang="en-GB" sz="900" b="1"/>
              <a:t>Download a file or an image</a:t>
            </a:r>
            <a:r>
              <a:rPr lang="en-GB" sz="900"/>
              <a:t> - This action allows you to download a file or an image content from a Microsoft Dataverse table.</a:t>
            </a:r>
          </a:p>
          <a:p>
            <a:pPr>
              <a:spcBef>
                <a:spcPct val="43750"/>
              </a:spcBef>
              <a:spcAft>
                <a:spcPct val="43750"/>
              </a:spcAft>
            </a:pPr>
            <a:r>
              <a:rPr lang="en-GB" sz="900" b="1"/>
              <a:t>Get a row by ID</a:t>
            </a:r>
            <a:r>
              <a:rPr lang="en-GB" sz="900"/>
              <a:t> - This action allows you to get the row that matches an ID in a Microsoft Dataverse table.</a:t>
            </a:r>
          </a:p>
          <a:p>
            <a:pPr>
              <a:spcBef>
                <a:spcPct val="43750"/>
              </a:spcBef>
              <a:spcAft>
                <a:spcPct val="43750"/>
              </a:spcAft>
            </a:pPr>
            <a:r>
              <a:rPr lang="en-GB" sz="900" b="1"/>
              <a:t>List rows</a:t>
            </a:r>
            <a:r>
              <a:rPr lang="en-GB" sz="900"/>
              <a:t> - This action allows you to list the rows in a Microsoft Dataverse table that match the selected options.</a:t>
            </a:r>
          </a:p>
          <a:p>
            <a:pPr>
              <a:spcBef>
                <a:spcPct val="43750"/>
              </a:spcBef>
              <a:spcAft>
                <a:spcPct val="43750"/>
              </a:spcAft>
            </a:pPr>
            <a:r>
              <a:rPr lang="en-GB" sz="900" b="1"/>
              <a:t>Perform a bound action</a:t>
            </a:r>
            <a:r>
              <a:rPr lang="en-GB" sz="900"/>
              <a:t> - This action allows you to perform Microsoft Dataverse actions associated with a selected table.</a:t>
            </a:r>
          </a:p>
          <a:p>
            <a:pPr>
              <a:spcBef>
                <a:spcPct val="43750"/>
              </a:spcBef>
              <a:spcAft>
                <a:spcPct val="43750"/>
              </a:spcAft>
            </a:pPr>
            <a:r>
              <a:rPr lang="en-GB" sz="900" b="1"/>
              <a:t>Perform an unbound action</a:t>
            </a:r>
            <a:r>
              <a:rPr lang="en-GB" sz="900"/>
              <a:t> - This action allows you to perform Microsoft Dataverse actions available in the environment that aren't associated with any table.</a:t>
            </a:r>
          </a:p>
          <a:p>
            <a:pPr>
              <a:spcBef>
                <a:spcPct val="43750"/>
              </a:spcBef>
              <a:spcAft>
                <a:spcPct val="43750"/>
              </a:spcAft>
            </a:pPr>
            <a:r>
              <a:rPr lang="en-GB" sz="900" b="1"/>
              <a:t>Relate rows</a:t>
            </a:r>
            <a:r>
              <a:rPr lang="en-GB" sz="900"/>
              <a:t> - This action allows you to link a row in one Microsoft Dataverse table to another if the tables have a one-to-many or many-to-many relationship.</a:t>
            </a:r>
          </a:p>
          <a:p>
            <a:pPr>
              <a:spcBef>
                <a:spcPct val="43750"/>
              </a:spcBef>
              <a:spcAft>
                <a:spcPct val="43750"/>
              </a:spcAft>
            </a:pPr>
            <a:r>
              <a:rPr lang="en-GB" sz="900" b="1"/>
              <a:t>Search rows (preview)</a:t>
            </a:r>
            <a:r>
              <a:rPr lang="en-GB" sz="900"/>
              <a:t> - This action allows you to search a Microsoft Dataverse environment using Relevance Search, and returns the rows that match the search term most closely.</a:t>
            </a:r>
          </a:p>
          <a:p>
            <a:pPr>
              <a:spcBef>
                <a:spcPct val="43750"/>
              </a:spcBef>
              <a:spcAft>
                <a:spcPct val="43750"/>
              </a:spcAft>
            </a:pPr>
            <a:r>
              <a:rPr lang="en-GB" sz="900" b="1"/>
              <a:t>Unrelate rows</a:t>
            </a:r>
            <a:r>
              <a:rPr lang="en-GB" sz="900"/>
              <a:t> - This action allows you to remove the link between a row in one Microsoft Dataverse table to another if the tables have a one-to-many or many-to-many relationship.</a:t>
            </a:r>
          </a:p>
          <a:p>
            <a:pPr>
              <a:spcBef>
                <a:spcPct val="43750"/>
              </a:spcBef>
              <a:spcAft>
                <a:spcPct val="43750"/>
              </a:spcAft>
            </a:pPr>
            <a:r>
              <a:rPr lang="en-GB" sz="900" b="1"/>
              <a:t>Update a row</a:t>
            </a:r>
            <a:r>
              <a:rPr lang="en-GB" sz="900"/>
              <a:t> - This action allows you to modify any selected row in a Microsoft Dataverse table, or adds a new row if it doesn't exist.</a:t>
            </a:r>
          </a:p>
          <a:p>
            <a:pPr>
              <a:spcBef>
                <a:spcPct val="43750"/>
              </a:spcBef>
              <a:spcAft>
                <a:spcPct val="43750"/>
              </a:spcAft>
            </a:pPr>
            <a:r>
              <a:rPr lang="en-GB" sz="900" b="1"/>
              <a:t>Upload a file or an image</a:t>
            </a:r>
            <a:r>
              <a:rPr lang="en-GB" sz="900"/>
              <a:t> - This action allows you to upload a file or an image content to a Microsoft Dataverse table with a compatible column type.</a:t>
            </a:r>
          </a:p>
          <a:p>
            <a:pPr>
              <a:spcBef>
                <a:spcPct val="43750"/>
              </a:spcBef>
              <a:spcAft>
                <a:spcPct val="43750"/>
              </a:spcAft>
            </a:pPr>
            <a:r>
              <a:rPr lang="en-GB" sz="900" b="1"/>
              <a:t>Perform a changeset request</a:t>
            </a:r>
            <a:r>
              <a:rPr lang="en-GB" sz="900"/>
              <a:t> - This action allows you to perform a group of Microsoft Dataverse connector operations as a single transaction. If one of the operations fails, all the successful actions are rolled back.</a:t>
            </a:r>
          </a:p>
          <a:p>
            <a:endParaRPr lang="en-GB" sz="900"/>
          </a:p>
          <a:p>
            <a:pPr>
              <a:spcBef>
                <a:spcPct val="43750"/>
              </a:spcBef>
              <a:spcAft>
                <a:spcPct val="43750"/>
              </a:spcAft>
            </a:pPr>
            <a:r>
              <a:rPr lang="en-GB" sz="900"/>
              <a:t>Dataverse actions in Power Automate allow you to create robust processes that surround your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4192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This can in many cases replace what you would use Microsoft Dataverse Dialog for , since dialogs are now deprecated</a:t>
            </a:r>
          </a:p>
          <a:p>
            <a:r>
              <a:rPr lang="en-US" sz="900"/>
              <a:t>Note: Default for Organization Name is still used on this trigger and is the same as (Current)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86632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This would be a good place for a demo of testing and debugging a flow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12757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https://learn.microsoft.com/en-us/training/modules/get-started-flows/flow-monitor-incoming-emails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11796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85312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141767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Automate for desktop console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656015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place to talk though these at a high level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13307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Dynamic content allows us to use values from the flow we are building, or the data source to include in the flow downstream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606672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214378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Expressions are the “low code” part of Power Automate. It is more like an Excel function</a:t>
            </a:r>
          </a:p>
          <a:p>
            <a:pPr marL="0" indent="0">
              <a:buNone/>
            </a:pPr>
            <a:endParaRPr lang="en-US"/>
          </a:p>
          <a:p>
            <a:pPr marL="0" indent="0">
              <a:buNone/>
            </a:pPr>
            <a:r>
              <a:rPr lang="en-US"/>
              <a:t>Many reasons to use expressions:</a:t>
            </a:r>
          </a:p>
          <a:p>
            <a:r>
              <a:rPr lang="en-US"/>
              <a:t>Convert types</a:t>
            </a:r>
          </a:p>
          <a:p>
            <a:r>
              <a:rPr lang="en-US"/>
              <a:t>Perform simple, inline calculations </a:t>
            </a:r>
            <a:br>
              <a:rPr lang="en-US"/>
            </a:br>
            <a:r>
              <a:rPr lang="en-US"/>
              <a:t>like string manipulation or arithmetic, </a:t>
            </a:r>
            <a:br>
              <a:rPr lang="en-US"/>
            </a:br>
            <a:r>
              <a:rPr lang="en-US"/>
              <a:t>or date/time manipulation</a:t>
            </a:r>
          </a:p>
          <a:p>
            <a:r>
              <a:rPr lang="en-US"/>
              <a:t>Generate data like the current </a:t>
            </a:r>
            <a:br>
              <a:rPr lang="en-US"/>
            </a:br>
            <a:r>
              <a:rPr lang="en-US"/>
              <a:t>time, a GUID or a random number</a:t>
            </a:r>
          </a:p>
          <a:p>
            <a:r>
              <a:rPr lang="en-US"/>
              <a:t>Handling optional values</a:t>
            </a:r>
          </a:p>
          <a:p>
            <a:r>
              <a:rPr lang="en-US"/>
              <a:t>“If” conditional statements / control flow</a:t>
            </a:r>
          </a:p>
          <a:p>
            <a:r>
              <a:rPr lang="en-US"/>
              <a:t>Working with lists </a:t>
            </a:r>
          </a:p>
          <a:p>
            <a:endParaRPr lang="en-AU"/>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66486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Expressions can also reduce the amount of real estate that you have on a canvas to leverage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Avoid excessive use of Variables which can impact performance</a:t>
            </a:r>
            <a:endParaRPr lang="en-US" sz="18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2453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Segoe UI" panose="020B0502040204020203" pitchFamily="34" charset="0"/>
              </a:rPr>
              <a:t>It is also the same language that Logic Apps uses since Power Automate runs on top of Logic Apps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Arial" panose="020B0604020202020204" pitchFamily="34" charset="0"/>
              </a:rPr>
              <a:t>https://powerapps.microsoft.com/en-us/blog/introducing-microsoft-power-fx-the-low-code-programming-language-for-everyone/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39645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a:p>
          <a:p>
            <a:pPr marL="0" indent="0">
              <a:buNone/>
            </a:pPr>
            <a:r>
              <a:rPr lang="en-AU"/>
              <a:t>Important expressions</a:t>
            </a:r>
          </a:p>
          <a:p>
            <a:r>
              <a:rPr lang="en-US" b="1"/>
              <a:t>body(</a:t>
            </a:r>
            <a:r>
              <a:rPr lang="en-US" b="1" err="1"/>
              <a:t>stepName</a:t>
            </a:r>
            <a:r>
              <a:rPr lang="en-US" b="1"/>
              <a:t>)</a:t>
            </a:r>
          </a:p>
          <a:p>
            <a:pPr lvl="1"/>
            <a:r>
              <a:rPr lang="en-US"/>
              <a:t>Returns an object with all properties of a different action</a:t>
            </a:r>
          </a:p>
          <a:p>
            <a:r>
              <a:rPr lang="en-US" b="1" err="1"/>
              <a:t>triggerBody</a:t>
            </a:r>
            <a:r>
              <a:rPr lang="en-US" b="1"/>
              <a:t>()</a:t>
            </a:r>
          </a:p>
          <a:p>
            <a:pPr lvl="1"/>
            <a:r>
              <a:rPr lang="en-US"/>
              <a:t>Like body() but for trigger output.</a:t>
            </a:r>
          </a:p>
          <a:p>
            <a:r>
              <a:rPr lang="en-US" b="1"/>
              <a:t>item()</a:t>
            </a:r>
          </a:p>
          <a:p>
            <a:pPr lvl="1"/>
            <a:r>
              <a:rPr lang="en-US"/>
              <a:t>Used to reference the current item in </a:t>
            </a:r>
            <a:r>
              <a:rPr lang="en-US" i="1"/>
              <a:t>Apply to each</a:t>
            </a:r>
            <a:endParaRPr lang="en-US"/>
          </a:p>
          <a:p>
            <a:pPr lvl="1"/>
            <a:r>
              <a:rPr lang="en-US"/>
              <a:t>Also used for actions that take an array and manipulate them</a:t>
            </a:r>
          </a:p>
          <a:p>
            <a:r>
              <a:rPr lang="en-US" b="1"/>
              <a:t>variables(</a:t>
            </a:r>
            <a:r>
              <a:rPr lang="en-US" b="1" err="1"/>
              <a:t>variableName</a:t>
            </a:r>
            <a:r>
              <a:rPr lang="en-US" b="1"/>
              <a:t>)</a:t>
            </a:r>
          </a:p>
          <a:p>
            <a:pPr lvl="1"/>
            <a:r>
              <a:rPr lang="en-US"/>
              <a:t>Reference a variable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mn-lt"/>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Worth calling out that when in the expression editor that you don't need the '@' sign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Could be interesting to show students how they can access existing paths by copying dynamic content or by using Peek code</a:t>
            </a:r>
            <a:endParaRPr lang="en-US" sz="1800">
              <a:effectLst/>
              <a:latin typeface="Arial" panose="020B0604020202020204" pitchFamily="34" charset="0"/>
            </a:endParaRPr>
          </a:p>
          <a:p>
            <a:pPr lvl="1"/>
            <a:endParaRPr lang="en-US"/>
          </a:p>
          <a:p>
            <a:pPr marL="0" indent="0">
              <a:buNone/>
            </a:pPr>
            <a:r>
              <a:rPr lang="en-AU" b="0" i="0">
                <a:solidFill>
                  <a:srgbClr val="E6E6E6"/>
                </a:solidFill>
                <a:effectLst/>
                <a:latin typeface="Segoe UI" panose="020B0502040204020203" pitchFamily="34" charset="0"/>
              </a:rPr>
              <a:t>For workflow definitions in </a:t>
            </a:r>
            <a:r>
              <a:rPr lang="en-AU" b="0" i="0" u="none" strike="noStrike">
                <a:effectLst/>
                <a:latin typeface="Segoe UI" panose="020B0502040204020203" pitchFamily="34" charset="0"/>
                <a:hlinkClick r:id="rId3"/>
              </a:rPr>
              <a:t>Azure Logic Apps</a:t>
            </a:r>
            <a:r>
              <a:rPr lang="en-AU" b="0" i="0">
                <a:solidFill>
                  <a:srgbClr val="E6E6E6"/>
                </a:solidFill>
                <a:effectLst/>
                <a:latin typeface="Segoe UI" panose="020B0502040204020203" pitchFamily="34" charset="0"/>
              </a:rPr>
              <a:t> and </a:t>
            </a:r>
            <a:r>
              <a:rPr lang="en-AU" b="0" i="0" u="none" strike="noStrike">
                <a:effectLst/>
                <a:latin typeface="Segoe UI" panose="020B0502040204020203" pitchFamily="34" charset="0"/>
                <a:hlinkClick r:id="rId4"/>
              </a:rPr>
              <a:t>Power Automate</a:t>
            </a:r>
            <a:r>
              <a:rPr lang="en-AU" b="0" i="0">
                <a:solidFill>
                  <a:srgbClr val="E6E6E6"/>
                </a:solidFill>
                <a:effectLst/>
                <a:latin typeface="Segoe UI" panose="020B0502040204020203" pitchFamily="34" charset="0"/>
              </a:rPr>
              <a:t>, some </a:t>
            </a:r>
            <a:r>
              <a:rPr lang="en-AU" b="0" i="0" u="none" strike="noStrike">
                <a:effectLst/>
                <a:latin typeface="Segoe UI" panose="020B0502040204020203" pitchFamily="34" charset="0"/>
                <a:hlinkClick r:id="rId5"/>
              </a:rPr>
              <a:t>expressions</a:t>
            </a:r>
            <a:r>
              <a:rPr lang="en-AU" b="0" i="0">
                <a:solidFill>
                  <a:srgbClr val="E6E6E6"/>
                </a:solidFill>
                <a:effectLst/>
                <a:latin typeface="Segoe UI" panose="020B0502040204020203" pitchFamily="34" charset="0"/>
              </a:rPr>
              <a:t> get their values from runtime actions that might not yet exist when your workflow starts running. To reference or process the values in these expressions, you can use </a:t>
            </a:r>
            <a:r>
              <a:rPr lang="en-AU" b="0" i="1">
                <a:solidFill>
                  <a:srgbClr val="E6E6E6"/>
                </a:solidFill>
                <a:effectLst/>
                <a:latin typeface="Segoe UI" panose="020B0502040204020203" pitchFamily="34" charset="0"/>
              </a:rPr>
              <a:t>expression functions</a:t>
            </a:r>
            <a:r>
              <a:rPr lang="en-AU" b="0" i="0">
                <a:solidFill>
                  <a:srgbClr val="E6E6E6"/>
                </a:solidFill>
                <a:effectLst/>
                <a:latin typeface="Segoe UI" panose="020B0502040204020203" pitchFamily="34" charset="0"/>
              </a:rPr>
              <a:t> provided by the </a:t>
            </a:r>
            <a:r>
              <a:rPr lang="en-AU" b="0" i="0" u="none" strike="noStrike">
                <a:effectLst/>
                <a:latin typeface="Segoe UI" panose="020B0502040204020203" pitchFamily="34" charset="0"/>
                <a:hlinkClick r:id="rId6"/>
              </a:rPr>
              <a:t>Workflow Definition Language</a:t>
            </a:r>
            <a:r>
              <a:rPr lang="en-AU" b="0" i="0">
                <a:solidFill>
                  <a:srgbClr val="E6E6E6"/>
                </a:solidFill>
                <a:effectLst/>
                <a:latin typeface="Segoe UI" panose="020B0502040204020203" pitchFamily="34" charset="0"/>
              </a:rPr>
              <a:t>.</a:t>
            </a:r>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52654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Coalesce is great to use when working with option set values because you can provide a default in case one isn't specified to avoid an error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937978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65874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38923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You can use this chart to explain how data from one type can be converted to another type that might be needed by the action in some cases it is done automatically in other cases you must take ac</a:t>
            </a:r>
            <a:r>
              <a:rPr lang="en-US" b="1"/>
              <a:t>t</a:t>
            </a:r>
            <a:r>
              <a:rPr lang="en-US"/>
              <a:t>ions and the methods that you can use or listed in the table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919822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Logic app docs for more details on expressions </a:t>
            </a:r>
            <a:r>
              <a:rPr lang="en-AU" sz="1200">
                <a:hlinkClick r:id="rId3"/>
              </a:rPr>
              <a:t>https://docs.microsoft.com/en-us/azure/logic-apps/workflow-definition-language-functions-reference#date-and-time-functions</a:t>
            </a:r>
            <a:r>
              <a:rPr lang="en-AU" sz="1200"/>
              <a:t> </a:t>
            </a:r>
          </a:p>
          <a:p>
            <a:endParaRPr lang="en-AU" sz="1200"/>
          </a:p>
          <a:p>
            <a:r>
              <a:rPr lang="en-US" b="0" i="0">
                <a:solidFill>
                  <a:srgbClr val="171717"/>
                </a:solidFill>
                <a:effectLst/>
                <a:latin typeface="Segoe UI" panose="020B0502040204020203" pitchFamily="34" charset="0"/>
              </a:rPr>
              <a:t>Ticks returns the number of ticks, which are 100-nanosecond intervals, since January 1, 0001 12:00:00 midnight </a:t>
            </a:r>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6320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58706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79006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This is to show an example of what is possible, not something everyone should be expected to use expressions for, don’t feel you need to dig in and explain the parts just the type of scenarios that can be handled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715116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927689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271410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622705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Segoe UI" panose="020B0502040204020203" pitchFamily="34" charset="0"/>
              </a:rPr>
              <a:t>first() is often useful when you know that you only have one record returned but want to avoid loops. For example, when listing accounts from </a:t>
            </a:r>
            <a:r>
              <a:rPr lang="en-US" sz="900"/>
              <a:t>Microsoft Dataverse</a:t>
            </a:r>
            <a:r>
              <a:rPr lang="en-US" sz="900">
                <a:effectLst/>
                <a:latin typeface="Segoe UI" panose="020B0502040204020203" pitchFamily="34" charset="0"/>
              </a:rPr>
              <a:t> where you have a filter query on the account id</a:t>
            </a: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003799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24109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874738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53938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065115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689935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204276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269641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932910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681458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Arrays can be created inline using expressions and can be used for building an apply for each or a mapping array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06834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Segoe UI" panose="020B0502040204020203" pitchFamily="34" charset="0"/>
              </a:rPr>
              <a:t>Suggest that makers review their retry settings as default values complete quickly</a:t>
            </a: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4199166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8988734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a:hlinkClick r:id="rId3"/>
              </a:rPr>
              <a:t>Tip #1359: Whose fault is it in Power Automate? | Power Platform &amp; Dynamics CRM Tip Of The Day (crmtipoftheday.com)</a:t>
            </a:r>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936197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423986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https://learn.microsoft.com/en-us/training/modules/introduction-expressions/6-exercise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771482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71276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More on the types here </a:t>
            </a:r>
            <a:r>
              <a:rPr lang="en-US">
                <a:hlinkClick r:id="rId3"/>
              </a:rPr>
              <a:t>https://docs.microsoft.com/en-us/power-automate/getting-started#types-of-flows</a:t>
            </a:r>
            <a:endParaRPr lang="en-US"/>
          </a:p>
          <a:p>
            <a:r>
              <a:rPr lang="en-US"/>
              <a:t>Automated flows – For example, on create of a project estimate row run the automation</a:t>
            </a:r>
          </a:p>
          <a:p>
            <a:r>
              <a:rPr lang="en-US"/>
              <a:t>Instant flows – For example, From the Power Automate mobile app users can click a button to run the flow on demand to start a new project estimate </a:t>
            </a:r>
          </a:p>
          <a:p>
            <a:r>
              <a:rPr lang="en-US"/>
              <a:t>Scheduled flows For example, run a weekly flow to expire old estimates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89041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242932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Automate for desktop console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06639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pitchFamily="34" charset="0"/>
              <a:ea typeface="Segoe UI" pitchFamily="34" charset="0"/>
              <a:cs typeface="Segoe UI" pitchFamily="34" charset="0"/>
            </a:endParaRPr>
          </a:p>
          <a:p>
            <a:r>
              <a:rPr lang="en-US" sz="900" kern="1200">
                <a:solidFill>
                  <a:schemeClr val="tx1"/>
                </a:solidFill>
                <a:effectLst/>
                <a:latin typeface="Segoe UI" pitchFamily="34" charset="0"/>
                <a:ea typeface="Segoe UI" pitchFamily="34" charset="0"/>
                <a:cs typeface="Segoe UI" pitchFamily="34" charset="0"/>
              </a:rPr>
              <a:t>Manual – Use this when you also want your child flow to be run interactively as well as a child flow. </a:t>
            </a:r>
          </a:p>
          <a:p>
            <a:r>
              <a:rPr lang="en-US" sz="900" kern="1200">
                <a:solidFill>
                  <a:schemeClr val="tx1"/>
                </a:solidFill>
                <a:effectLst/>
                <a:latin typeface="Segoe UI" pitchFamily="34" charset="0"/>
                <a:ea typeface="Segoe UI" pitchFamily="34" charset="0"/>
                <a:cs typeface="Segoe UI" pitchFamily="34" charset="0"/>
              </a:rPr>
              <a:t>Power Apps – This is the most general purpose way to use child flows – also allows reuse from a canvas app, but does not allow users to run manually. Definition of parameters is done visually</a:t>
            </a:r>
          </a:p>
          <a:p>
            <a:r>
              <a:rPr lang="en-US" sz="900" kern="1200">
                <a:solidFill>
                  <a:schemeClr val="tx1"/>
                </a:solidFill>
                <a:effectLst/>
                <a:latin typeface="Segoe UI" pitchFamily="34" charset="0"/>
                <a:ea typeface="Segoe UI" pitchFamily="34" charset="0"/>
                <a:cs typeface="Segoe UI" pitchFamily="34" charset="0"/>
              </a:rPr>
              <a:t>HTTP Request – This is the most powerful trigger for child flows, input options are defined with JSON sample or JSON schema and are not limited to the fixed parameters of the other options.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273466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kern="1200">
                <a:solidFill>
                  <a:schemeClr val="tx1"/>
                </a:solidFill>
                <a:effectLst/>
                <a:latin typeface="Segoe UI" pitchFamily="34" charset="0"/>
                <a:ea typeface="Segoe UI" pitchFamily="34" charset="0"/>
                <a:cs typeface="Segoe UI" pitchFamily="34" charset="0"/>
              </a:rPr>
              <a:t>Example – refactors out updating the primary contact on an account – could include other actions like scheduling call with new contact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611598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9347767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7031071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4648147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509915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allows you to wait inline for something to happen, for example you could wait for a Microsoft Dataverse record to be updated to a specific value before you proceed</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the HTTP + Webhook action as that is similar to this</a:t>
            </a:r>
            <a:endParaRPr lang="en-US" sz="18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379574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sz="900" kern="1200">
              <a:solidFill>
                <a:schemeClr val="tx1"/>
              </a:solidFill>
              <a:effectLst/>
              <a:latin typeface="Segoe UI" pitchFamily="34" charset="0"/>
              <a:ea typeface="Segoe UI" pitchFamily="34" charset="0"/>
              <a:cs typeface="Segoe UI"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80922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Learn how to submit a template here </a:t>
            </a:r>
            <a:r>
              <a:rPr lang="en-US">
                <a:hlinkClick r:id="rId3"/>
              </a:rPr>
              <a:t>https://docs.microsoft.com/en-us/power-automate/publish-a-template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871027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869141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AU" b="1" i="0">
                <a:solidFill>
                  <a:srgbClr val="000000"/>
                </a:solidFill>
                <a:effectLst/>
                <a:latin typeface="Söhne"/>
              </a:rPr>
              <a:t>Benefits &amp; reasons</a:t>
            </a:r>
          </a:p>
          <a:p>
            <a:pPr algn="l">
              <a:buFont typeface="Arial" panose="020B0604020202020204" pitchFamily="34" charset="0"/>
              <a:buChar char="•"/>
            </a:pPr>
            <a:r>
              <a:rPr lang="en-AU" b="1" i="0">
                <a:solidFill>
                  <a:srgbClr val="374151"/>
                </a:solidFill>
                <a:effectLst/>
                <a:latin typeface="Söhne"/>
              </a:rPr>
              <a:t>Automation and Efficiency</a:t>
            </a:r>
            <a:r>
              <a:rPr lang="en-AU" b="0" i="0">
                <a:solidFill>
                  <a:srgbClr val="374151"/>
                </a:solidFill>
                <a:effectLst/>
                <a:latin typeface="Söhne"/>
              </a:rPr>
              <a:t>: Office Scripts allow you to automate repetitive tasks in Office applications like Excel, thereby increasing efficiency.</a:t>
            </a:r>
          </a:p>
          <a:p>
            <a:pPr algn="l">
              <a:buFont typeface="Arial" panose="020B0604020202020204" pitchFamily="34" charset="0"/>
              <a:buChar char="•"/>
            </a:pPr>
            <a:r>
              <a:rPr lang="en-AU" b="1" i="0">
                <a:solidFill>
                  <a:srgbClr val="374151"/>
                </a:solidFill>
                <a:effectLst/>
                <a:latin typeface="Söhne"/>
              </a:rPr>
              <a:t>Seamless Integration</a:t>
            </a:r>
            <a:r>
              <a:rPr lang="en-AU" b="0" i="0">
                <a:solidFill>
                  <a:srgbClr val="374151"/>
                </a:solidFill>
                <a:effectLst/>
                <a:latin typeface="Söhne"/>
              </a:rPr>
              <a:t>: Power </a:t>
            </a:r>
            <a:r>
              <a:rPr lang="en-AU" b="0" i="0" err="1">
                <a:solidFill>
                  <a:srgbClr val="374151"/>
                </a:solidFill>
                <a:effectLst/>
                <a:latin typeface="Söhne"/>
              </a:rPr>
              <a:t>Automate's</a:t>
            </a:r>
            <a:r>
              <a:rPr lang="en-AU" b="0" i="0">
                <a:solidFill>
                  <a:srgbClr val="374151"/>
                </a:solidFill>
                <a:effectLst/>
                <a:latin typeface="Söhne"/>
              </a:rPr>
              <a:t> integration with Office Scripts enables workflows that can interact with and manipulate Office documents.</a:t>
            </a:r>
          </a:p>
          <a:p>
            <a:pPr algn="l">
              <a:buFont typeface="Arial" panose="020B0604020202020204" pitchFamily="34" charset="0"/>
              <a:buChar char="•"/>
            </a:pPr>
            <a:r>
              <a:rPr lang="en-AU" b="1" i="0">
                <a:solidFill>
                  <a:srgbClr val="374151"/>
                </a:solidFill>
                <a:effectLst/>
                <a:latin typeface="Söhne"/>
              </a:rPr>
              <a:t>Increased Productivity</a:t>
            </a:r>
            <a:r>
              <a:rPr lang="en-AU" b="0" i="0">
                <a:solidFill>
                  <a:srgbClr val="374151"/>
                </a:solidFill>
                <a:effectLst/>
                <a:latin typeface="Söhne"/>
              </a:rPr>
              <a:t>: By automating tasks, you free up time to focus on more complex, higher-value work.</a:t>
            </a:r>
          </a:p>
          <a:p>
            <a:pPr algn="l">
              <a:buFont typeface="Arial" panose="020B0604020202020204" pitchFamily="34" charset="0"/>
              <a:buChar char="•"/>
            </a:pPr>
            <a:r>
              <a:rPr lang="en-AU" b="1" i="0">
                <a:solidFill>
                  <a:srgbClr val="374151"/>
                </a:solidFill>
                <a:effectLst/>
                <a:latin typeface="Söhne"/>
              </a:rPr>
              <a:t>Complex Task Handling</a:t>
            </a:r>
            <a:r>
              <a:rPr lang="en-AU" b="0" i="0">
                <a:solidFill>
                  <a:srgbClr val="374151"/>
                </a:solidFill>
                <a:effectLst/>
                <a:latin typeface="Söhne"/>
              </a:rPr>
              <a:t>: Office Scripts can handle complex tasks and calculations in Office apps that aren't directly supported by Power Automate.</a:t>
            </a:r>
          </a:p>
          <a:p>
            <a:pPr algn="l">
              <a:buFont typeface="Arial" panose="020B0604020202020204" pitchFamily="34" charset="0"/>
              <a:buChar char="•"/>
            </a:pPr>
            <a:r>
              <a:rPr lang="en-AU" b="1" i="0">
                <a:solidFill>
                  <a:srgbClr val="374151"/>
                </a:solidFill>
                <a:effectLst/>
                <a:latin typeface="Söhne"/>
              </a:rPr>
              <a:t>Custom Functionality</a:t>
            </a:r>
            <a:r>
              <a:rPr lang="en-AU" b="0" i="0">
                <a:solidFill>
                  <a:srgbClr val="374151"/>
                </a:solidFill>
                <a:effectLst/>
                <a:latin typeface="Söhne"/>
              </a:rPr>
              <a:t>: You can create custom functions and methods within Office Scripts to tailor your automation to your needs.</a:t>
            </a:r>
          </a:p>
          <a:p>
            <a:pPr algn="l">
              <a:buFont typeface="Arial" panose="020B0604020202020204" pitchFamily="34" charset="0"/>
              <a:buChar char="•"/>
            </a:pPr>
            <a:r>
              <a:rPr lang="en-AU" b="1" i="0">
                <a:solidFill>
                  <a:srgbClr val="374151"/>
                </a:solidFill>
                <a:effectLst/>
                <a:latin typeface="Söhne"/>
              </a:rPr>
              <a:t>Data Manipulation</a:t>
            </a:r>
            <a:r>
              <a:rPr lang="en-AU" b="0" i="0">
                <a:solidFill>
                  <a:srgbClr val="374151"/>
                </a:solidFill>
                <a:effectLst/>
                <a:latin typeface="Söhne"/>
              </a:rPr>
              <a:t>: Office Scripts in Excel, for instance, allow for robust data manipulation, analysis, and transformation as part of a flow.</a:t>
            </a:r>
          </a:p>
          <a:p>
            <a:pPr algn="l">
              <a:buFont typeface="Arial" panose="020B0604020202020204" pitchFamily="34" charset="0"/>
              <a:buNone/>
            </a:pPr>
            <a:endParaRPr lang="en-AU" b="1" i="0">
              <a:solidFill>
                <a:srgbClr val="000000"/>
              </a:solidFill>
              <a:effectLst/>
              <a:latin typeface="Söhne"/>
            </a:endParaRPr>
          </a:p>
          <a:p>
            <a:pPr algn="l">
              <a:buFont typeface="Arial" panose="020B0604020202020204" pitchFamily="34" charset="0"/>
              <a:buNone/>
            </a:pPr>
            <a:r>
              <a:rPr lang="en-AU" b="1" i="0">
                <a:solidFill>
                  <a:srgbClr val="000000"/>
                </a:solidFill>
                <a:effectLst/>
                <a:latin typeface="Söhne"/>
              </a:rPr>
              <a:t>Caveats</a:t>
            </a:r>
          </a:p>
          <a:p>
            <a:pPr algn="l">
              <a:buFont typeface="Arial" panose="020B0604020202020204" pitchFamily="34" charset="0"/>
              <a:buChar char="•"/>
            </a:pPr>
            <a:r>
              <a:rPr lang="en-AU" b="1" i="0">
                <a:solidFill>
                  <a:srgbClr val="000000"/>
                </a:solidFill>
                <a:effectLst/>
                <a:latin typeface="Söhne"/>
              </a:rPr>
              <a:t>Increased Complexity</a:t>
            </a:r>
            <a:r>
              <a:rPr lang="en-AU" b="0" i="0">
                <a:solidFill>
                  <a:srgbClr val="000000"/>
                </a:solidFill>
                <a:effectLst/>
                <a:latin typeface="Söhne"/>
              </a:rPr>
              <a:t>: Although powerful, Office Scripts can add complexity to your flows, potentially making them harder to debug and maintain.</a:t>
            </a:r>
          </a:p>
          <a:p>
            <a:pPr algn="l">
              <a:buFont typeface="Arial" panose="020B0604020202020204" pitchFamily="34" charset="0"/>
              <a:buChar char="•"/>
            </a:pPr>
            <a:r>
              <a:rPr lang="en-AU" b="1" i="0">
                <a:solidFill>
                  <a:srgbClr val="000000"/>
                </a:solidFill>
                <a:effectLst/>
                <a:latin typeface="Söhne"/>
              </a:rPr>
              <a:t>Error Propagation</a:t>
            </a:r>
            <a:r>
              <a:rPr lang="en-AU" b="0" i="0">
                <a:solidFill>
                  <a:srgbClr val="000000"/>
                </a:solidFill>
                <a:effectLst/>
                <a:latin typeface="Söhne"/>
              </a:rPr>
              <a:t>: Mistakes in Office Scripts can propagate through your flows, leading to incorrect data manipulation or erroneous results.</a:t>
            </a:r>
          </a:p>
          <a:p>
            <a:pPr algn="l">
              <a:buFont typeface="Arial" panose="020B0604020202020204" pitchFamily="34" charset="0"/>
              <a:buChar char="•"/>
            </a:pPr>
            <a:r>
              <a:rPr lang="en-AU" b="1" i="0">
                <a:solidFill>
                  <a:srgbClr val="000000"/>
                </a:solidFill>
                <a:effectLst/>
                <a:latin typeface="Söhne"/>
              </a:rPr>
              <a:t>Permission Issues</a:t>
            </a:r>
            <a:r>
              <a:rPr lang="en-AU" b="0" i="0">
                <a:solidFill>
                  <a:srgbClr val="000000"/>
                </a:solidFill>
                <a:effectLst/>
                <a:latin typeface="Söhne"/>
              </a:rPr>
              <a:t>: Office Scripts require appropriate permissions to access and manipulate data, which can sometimes lead to access-related errors if not set up correctly.</a:t>
            </a:r>
          </a:p>
          <a:p>
            <a:pPr algn="l">
              <a:buFont typeface="Arial" panose="020B0604020202020204" pitchFamily="34" charset="0"/>
              <a:buChar char="•"/>
            </a:pPr>
            <a:r>
              <a:rPr lang="en-AU" b="1" i="0">
                <a:solidFill>
                  <a:srgbClr val="000000"/>
                </a:solidFill>
                <a:effectLst/>
                <a:latin typeface="Söhne"/>
              </a:rPr>
              <a:t>Potential Data Loss</a:t>
            </a:r>
            <a:r>
              <a:rPr lang="en-AU" b="0" i="0">
                <a:solidFill>
                  <a:srgbClr val="000000"/>
                </a:solidFill>
                <a:effectLst/>
                <a:latin typeface="Söhne"/>
              </a:rPr>
              <a:t>: Be cautious when writing scripts that modify data. Improper use can unintentionally overwrite or delete important information.</a:t>
            </a:r>
          </a:p>
          <a:p>
            <a:pPr algn="l">
              <a:buFont typeface="Arial" panose="020B0604020202020204" pitchFamily="34" charset="0"/>
              <a:buChar char="•"/>
            </a:pPr>
            <a:r>
              <a:rPr lang="en-AU" b="1" i="0">
                <a:solidFill>
                  <a:srgbClr val="000000"/>
                </a:solidFill>
                <a:effectLst/>
                <a:latin typeface="Söhne"/>
              </a:rPr>
              <a:t>Throttling Limits</a:t>
            </a:r>
            <a:r>
              <a:rPr lang="en-AU" b="0" i="0">
                <a:solidFill>
                  <a:srgbClr val="000000"/>
                </a:solidFill>
                <a:effectLst/>
                <a:latin typeface="Söhne"/>
              </a:rPr>
              <a:t>: Office Scripts in Power Automate are subject to service limits, and heavy use can lead to throttling, impacting the flow's performance.</a:t>
            </a:r>
          </a:p>
          <a:p>
            <a:pPr algn="l"/>
            <a:r>
              <a:rPr lang="en-AU" b="0" i="0">
                <a:solidFill>
                  <a:srgbClr val="000000"/>
                </a:solidFill>
                <a:effectLst/>
                <a:latin typeface="Söhne"/>
              </a:rPr>
              <a:t>Regenerate response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9130691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AU" b="0" i="0">
              <a:solidFill>
                <a:srgbClr val="000000"/>
              </a:solidFill>
              <a:effectLst/>
              <a:latin typeface="Söhne"/>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972364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AU" b="0" i="0">
              <a:solidFill>
                <a:srgbClr val="000000"/>
              </a:solidFill>
              <a:effectLst/>
              <a:latin typeface="Söhne"/>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71311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474291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013621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38406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9999695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277091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511282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Not only is Power Automate a part of the robust Microsoft ecosystem, but with it, you’ll be able to take advantage of a huge array of certified Microsoft partners. There’s loads more to connectors to learn, we even have 2 modules about them in this course.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7466139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8596028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Automate for desktop console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40961489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4779602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9917533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236270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0110689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6836090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1889538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2373489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Segoe UI" panose="020B0502040204020203" pitchFamily="34" charset="0"/>
              </a:rPr>
              <a:t>the easiest way to test a flow is button trigger. It may not always be practical</a:t>
            </a: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511443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basic Power Automate UI where you can see a trigger, an action, and the conditional logic. </a:t>
            </a:r>
          </a:p>
          <a:p>
            <a:endParaRPr lang="en-US"/>
          </a:p>
          <a:p>
            <a:r>
              <a:rPr lang="en-US"/>
              <a:t>In this case, the trigger occurs when a new email arrives. When an email arrives an automated action is taken which in this case is the creation of a file. The conditional logic is a IF THEN function which offers a yes or no option for the flow process to execute depending on the criteria.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241459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42158734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Segoe UI" panose="020B0502040204020203" pitchFamily="34" charset="0"/>
              </a:rPr>
              <a:t>watch for throttling, plan doesn't support the number of API calls that is allocated, that can result in throttling.</a:t>
            </a: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2392079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a:t>Hint: if it’s disabled, save and reopen flow.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42256114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Process failed flow runs using the resubmit function to rerun the flow with the exact same data.</a:t>
            </a:r>
          </a:p>
          <a:p>
            <a:r>
              <a:rPr lang="en-GB"/>
              <a:t>Configure “run after” to get immediate notification for flows that aren’t completing.</a:t>
            </a:r>
          </a:p>
          <a:p>
            <a:r>
              <a:rPr lang="en-GB"/>
              <a:t>Understand the flow execution limits, and design the flow to stay within those limits.</a:t>
            </a:r>
          </a:p>
          <a:p>
            <a:r>
              <a:rPr lang="en-GB"/>
              <a:t>Be on the lookout for flows that would create an endless loop.</a:t>
            </a:r>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5593667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803829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4128028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897210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Segoe UI" panose="020B0502040204020203" pitchFamily="34" charset="0"/>
              </a:rPr>
              <a:t>your license can impact your entitlement form a platform prospective</a:t>
            </a: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10116866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38364928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70457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manual trigger you can add parameters that are prompted to the user when they run the flow.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617933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3019206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2802655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9464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31110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0952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4820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84571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5799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15241523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199" y="2995283"/>
            <a:ext cx="2644762"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3377868"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6171536"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199"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3377868"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6171536"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415117"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4208784"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700245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8" name="Text Placeholder 11">
            <a:extLst>
              <a:ext uri="{FF2B5EF4-FFF2-40B4-BE49-F238E27FC236}">
                <a16:creationId xmlns:a16="http://schemas.microsoft.com/office/drawing/2014/main" id="{BCF4E607-C6B2-5DBD-A66E-6AC21DF3514B}"/>
              </a:ext>
            </a:extLst>
          </p:cNvPr>
          <p:cNvSpPr>
            <a:spLocks noGrp="1"/>
          </p:cNvSpPr>
          <p:nvPr>
            <p:ph type="body" sz="quarter" idx="26"/>
          </p:nvPr>
        </p:nvSpPr>
        <p:spPr>
          <a:xfrm>
            <a:off x="8965203"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79F6309B-E822-8B2F-6639-A0BB3E2D4398}"/>
              </a:ext>
            </a:extLst>
          </p:cNvPr>
          <p:cNvSpPr>
            <a:spLocks noGrp="1"/>
          </p:cNvSpPr>
          <p:nvPr>
            <p:ph type="body" sz="quarter" idx="27"/>
          </p:nvPr>
        </p:nvSpPr>
        <p:spPr>
          <a:xfrm>
            <a:off x="8965202"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21" name="Oval 20">
            <a:extLst>
              <a:ext uri="{FF2B5EF4-FFF2-40B4-BE49-F238E27FC236}">
                <a16:creationId xmlns:a16="http://schemas.microsoft.com/office/drawing/2014/main" id="{F9B6085C-652E-6BD6-58B4-4FD4FE4E867F}"/>
              </a:ext>
              <a:ext uri="{C183D7F6-B498-43B3-948B-1728B52AA6E4}">
                <adec:decorative xmlns:adec="http://schemas.microsoft.com/office/drawing/2017/decorative" val="1"/>
              </a:ext>
            </a:extLst>
          </p:cNvPr>
          <p:cNvSpPr/>
          <p:nvPr userDrawn="1"/>
        </p:nvSpPr>
        <p:spPr bwMode="auto">
          <a:xfrm>
            <a:off x="979611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821989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4833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955307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522807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6755568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6153964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9328361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517194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729095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816025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407492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267941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6663023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01860165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1192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8133493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9938539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8770217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141294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9868027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8253958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143633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162BDF-DEE8-2EF5-89DB-FD5A65D1E86F}"/>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23971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4122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41531840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6783163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756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414823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8984691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10068494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138701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08377577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0414692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471551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024067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53327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842464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373471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063262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3048802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555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06289230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05908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3928216490"/>
      </p:ext>
    </p:extLst>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804" r:id="rId17"/>
    <p:sldLayoutId id="2147484770" r:id="rId18"/>
    <p:sldLayoutId id="2147484771" r:id="rId19"/>
    <p:sldLayoutId id="2147484772" r:id="rId20"/>
    <p:sldLayoutId id="2147484773" r:id="rId21"/>
    <p:sldLayoutId id="2147484774" r:id="rId22"/>
    <p:sldLayoutId id="2147484775" r:id="rId23"/>
    <p:sldLayoutId id="2147484776" r:id="rId24"/>
    <p:sldLayoutId id="2147484777" r:id="rId25"/>
    <p:sldLayoutId id="2147484778" r:id="rId26"/>
    <p:sldLayoutId id="2147484779" r:id="rId27"/>
    <p:sldLayoutId id="2147484780" r:id="rId28"/>
    <p:sldLayoutId id="2147484781" r:id="rId29"/>
    <p:sldLayoutId id="2147484782" r:id="rId30"/>
    <p:sldLayoutId id="2147484783" r:id="rId31"/>
    <p:sldLayoutId id="2147484784" r:id="rId32"/>
    <p:sldLayoutId id="2147484785" r:id="rId33"/>
    <p:sldLayoutId id="2147484786" r:id="rId34"/>
    <p:sldLayoutId id="2147484787" r:id="rId35"/>
    <p:sldLayoutId id="2147484788" r:id="rId36"/>
    <p:sldLayoutId id="2147484789" r:id="rId37"/>
    <p:sldLayoutId id="2147484790" r:id="rId38"/>
    <p:sldLayoutId id="2147484791" r:id="rId39"/>
    <p:sldLayoutId id="2147484792" r:id="rId40"/>
    <p:sldLayoutId id="2147484793" r:id="rId41"/>
    <p:sldLayoutId id="2147484794" r:id="rId42"/>
    <p:sldLayoutId id="2147484795" r:id="rId43"/>
    <p:sldLayoutId id="2147484796" r:id="rId44"/>
    <p:sldLayoutId id="2147484797" r:id="rId45"/>
    <p:sldLayoutId id="2147484798" r:id="rId46"/>
    <p:sldLayoutId id="2147484799" r:id="rId47"/>
    <p:sldLayoutId id="2147484800" r:id="rId48"/>
    <p:sldLayoutId id="2147484801" r:id="rId49"/>
    <p:sldLayoutId id="2147484802" r:id="rId50"/>
    <p:sldLayoutId id="2147484803" r:id="rId5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training/modules/get-started-flows/flow-monitor-incoming-emails" TargetMode="External"/><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azure/logic-apps/workflow-definition-language-functions-reference" TargetMode="External"/><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23.xml"/><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23.xml"/><Relationship Id="rId5" Type="http://schemas.openxmlformats.org/officeDocument/2006/relationships/image" Target="../media/image113.png"/><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19.xml"/><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training/modules/introduction-expressions/6-exercise"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37.xml"/><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23.xml"/><Relationship Id="rId5" Type="http://schemas.openxmlformats.org/officeDocument/2006/relationships/image" Target="../media/image126.png"/><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9.xml"/><Relationship Id="rId1" Type="http://schemas.openxmlformats.org/officeDocument/2006/relationships/slideLayout" Target="../slideLayouts/slideLayout37.xml"/><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1.xml"/><Relationship Id="rId1" Type="http://schemas.openxmlformats.org/officeDocument/2006/relationships/slideLayout" Target="../slideLayouts/slideLayout18.xml"/><Relationship Id="rId4" Type="http://schemas.openxmlformats.org/officeDocument/2006/relationships/image" Target="../media/image134.png"/></Relationships>
</file>

<file path=ppt/slides/_rels/slide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3" Type="http://schemas.openxmlformats.org/officeDocument/2006/relationships/image" Target="../media/image34.tiff"/><Relationship Id="rId18" Type="http://schemas.openxmlformats.org/officeDocument/2006/relationships/image" Target="../media/image39.tiff"/><Relationship Id="rId26" Type="http://schemas.openxmlformats.org/officeDocument/2006/relationships/image" Target="../media/image47.tiff"/><Relationship Id="rId39" Type="http://schemas.openxmlformats.org/officeDocument/2006/relationships/image" Target="../media/image60.tiff"/><Relationship Id="rId21" Type="http://schemas.openxmlformats.org/officeDocument/2006/relationships/image" Target="../media/image42.tiff"/><Relationship Id="rId34" Type="http://schemas.openxmlformats.org/officeDocument/2006/relationships/image" Target="../media/image55.tiff"/><Relationship Id="rId42" Type="http://schemas.openxmlformats.org/officeDocument/2006/relationships/image" Target="../media/image63.tiff"/><Relationship Id="rId7" Type="http://schemas.openxmlformats.org/officeDocument/2006/relationships/image" Target="../media/image28.tiff"/><Relationship Id="rId2" Type="http://schemas.openxmlformats.org/officeDocument/2006/relationships/notesSlide" Target="../notesSlides/notesSlide7.xml"/><Relationship Id="rId16" Type="http://schemas.openxmlformats.org/officeDocument/2006/relationships/image" Target="../media/image37.tiff"/><Relationship Id="rId20" Type="http://schemas.openxmlformats.org/officeDocument/2006/relationships/image" Target="../media/image41.tiff"/><Relationship Id="rId29" Type="http://schemas.openxmlformats.org/officeDocument/2006/relationships/image" Target="../media/image50.tiff"/><Relationship Id="rId41" Type="http://schemas.openxmlformats.org/officeDocument/2006/relationships/image" Target="../media/image62.tiff"/><Relationship Id="rId1" Type="http://schemas.openxmlformats.org/officeDocument/2006/relationships/slideLayout" Target="../slideLayouts/slideLayout23.xml"/><Relationship Id="rId6" Type="http://schemas.openxmlformats.org/officeDocument/2006/relationships/image" Target="../media/image27.tiff"/><Relationship Id="rId11" Type="http://schemas.openxmlformats.org/officeDocument/2006/relationships/image" Target="../media/image32.tiff"/><Relationship Id="rId24" Type="http://schemas.openxmlformats.org/officeDocument/2006/relationships/image" Target="../media/image45.tiff"/><Relationship Id="rId32" Type="http://schemas.openxmlformats.org/officeDocument/2006/relationships/image" Target="../media/image53.tiff"/><Relationship Id="rId37" Type="http://schemas.openxmlformats.org/officeDocument/2006/relationships/image" Target="../media/image58.tiff"/><Relationship Id="rId40" Type="http://schemas.openxmlformats.org/officeDocument/2006/relationships/image" Target="../media/image61.tiff"/><Relationship Id="rId5" Type="http://schemas.openxmlformats.org/officeDocument/2006/relationships/image" Target="../media/image26.tiff"/><Relationship Id="rId15" Type="http://schemas.openxmlformats.org/officeDocument/2006/relationships/image" Target="../media/image36.tiff"/><Relationship Id="rId23" Type="http://schemas.openxmlformats.org/officeDocument/2006/relationships/image" Target="../media/image44.tiff"/><Relationship Id="rId28" Type="http://schemas.openxmlformats.org/officeDocument/2006/relationships/image" Target="../media/image49.tiff"/><Relationship Id="rId36" Type="http://schemas.openxmlformats.org/officeDocument/2006/relationships/image" Target="../media/image57.tiff"/><Relationship Id="rId10" Type="http://schemas.openxmlformats.org/officeDocument/2006/relationships/image" Target="../media/image31.tiff"/><Relationship Id="rId19" Type="http://schemas.openxmlformats.org/officeDocument/2006/relationships/image" Target="../media/image40.tiff"/><Relationship Id="rId31" Type="http://schemas.openxmlformats.org/officeDocument/2006/relationships/image" Target="../media/image52.tiff"/><Relationship Id="rId4" Type="http://schemas.openxmlformats.org/officeDocument/2006/relationships/image" Target="../media/image25.tiff"/><Relationship Id="rId9" Type="http://schemas.openxmlformats.org/officeDocument/2006/relationships/image" Target="../media/image30.tiff"/><Relationship Id="rId14" Type="http://schemas.openxmlformats.org/officeDocument/2006/relationships/image" Target="../media/image35.tiff"/><Relationship Id="rId22" Type="http://schemas.openxmlformats.org/officeDocument/2006/relationships/image" Target="../media/image43.tiff"/><Relationship Id="rId27" Type="http://schemas.openxmlformats.org/officeDocument/2006/relationships/image" Target="../media/image48.tiff"/><Relationship Id="rId30" Type="http://schemas.openxmlformats.org/officeDocument/2006/relationships/image" Target="../media/image51.tiff"/><Relationship Id="rId35" Type="http://schemas.openxmlformats.org/officeDocument/2006/relationships/image" Target="../media/image56.tiff"/><Relationship Id="rId43" Type="http://schemas.openxmlformats.org/officeDocument/2006/relationships/image" Target="../media/image64.png"/><Relationship Id="rId8" Type="http://schemas.openxmlformats.org/officeDocument/2006/relationships/image" Target="../media/image29.tiff"/><Relationship Id="rId3" Type="http://schemas.openxmlformats.org/officeDocument/2006/relationships/image" Target="../media/image24.tiff"/><Relationship Id="rId12" Type="http://schemas.openxmlformats.org/officeDocument/2006/relationships/image" Target="../media/image33.tiff"/><Relationship Id="rId17" Type="http://schemas.openxmlformats.org/officeDocument/2006/relationships/image" Target="../media/image38.tiff"/><Relationship Id="rId25" Type="http://schemas.openxmlformats.org/officeDocument/2006/relationships/image" Target="../media/image46.tiff"/><Relationship Id="rId33" Type="http://schemas.openxmlformats.org/officeDocument/2006/relationships/image" Target="../media/image54.tiff"/><Relationship Id="rId38" Type="http://schemas.openxmlformats.org/officeDocument/2006/relationships/image" Target="../media/image59.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3.xml"/><Relationship Id="rId1" Type="http://schemas.openxmlformats.org/officeDocument/2006/relationships/slideLayout" Target="../slideLayouts/slideLayout3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37.xml"/><Relationship Id="rId4" Type="http://schemas.openxmlformats.org/officeDocument/2006/relationships/image" Target="../media/image143.png"/></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6.xml"/><Relationship Id="rId1" Type="http://schemas.openxmlformats.org/officeDocument/2006/relationships/slideLayout" Target="../slideLayouts/slideLayout3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8.xml"/><Relationship Id="rId1" Type="http://schemas.openxmlformats.org/officeDocument/2006/relationships/slideLayout" Target="../slideLayouts/slideLayout18.xml"/><Relationship Id="rId5" Type="http://schemas.openxmlformats.org/officeDocument/2006/relationships/image" Target="../media/image154.png"/><Relationship Id="rId4" Type="http://schemas.openxmlformats.org/officeDocument/2006/relationships/image" Target="../media/image153.png"/></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9.xml"/><Relationship Id="rId1" Type="http://schemas.openxmlformats.org/officeDocument/2006/relationships/slideLayout" Target="../slideLayouts/slideLayout3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6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2.xml"/><Relationship Id="rId1" Type="http://schemas.openxmlformats.org/officeDocument/2006/relationships/slideLayout" Target="../slideLayouts/slideLayout23.xml"/><Relationship Id="rId5" Type="http://schemas.openxmlformats.org/officeDocument/2006/relationships/image" Target="../media/image161.png"/><Relationship Id="rId4" Type="http://schemas.openxmlformats.org/officeDocument/2006/relationships/image" Target="../media/image16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16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8.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jpeg"/><Relationship Id="rId2" Type="http://schemas.openxmlformats.org/officeDocument/2006/relationships/notesSlide" Target="../notesSlides/notesSlide9.xml"/><Relationship Id="rId1" Type="http://schemas.openxmlformats.org/officeDocument/2006/relationships/slideLayout" Target="../slideLayouts/slideLayout37.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076614-1A8B-58D5-6A78-3C1F13360F02}"/>
              </a:ext>
            </a:extLst>
          </p:cNvPr>
          <p:cNvSpPr>
            <a:spLocks noGrp="1"/>
          </p:cNvSpPr>
          <p:nvPr>
            <p:ph type="title"/>
          </p:nvPr>
        </p:nvSpPr>
        <p:spPr>
          <a:xfrm>
            <a:off x="569913" y="3429000"/>
            <a:ext cx="4365882" cy="1231106"/>
          </a:xfrm>
        </p:spPr>
        <p:txBody>
          <a:bodyPr/>
          <a:lstStyle/>
          <a:p>
            <a:r>
              <a:rPr lang="en-US" dirty="0">
                <a:solidFill>
                  <a:schemeClr val="tx1"/>
                </a:solidFill>
              </a:rPr>
              <a:t>Power Automate Cloud Flows</a:t>
            </a:r>
            <a:endParaRPr lang="en-US" dirty="0"/>
          </a:p>
        </p:txBody>
      </p:sp>
      <p:sp>
        <p:nvSpPr>
          <p:cNvPr id="6" name="Text Placeholder 5">
            <a:extLst>
              <a:ext uri="{FF2B5EF4-FFF2-40B4-BE49-F238E27FC236}">
                <a16:creationId xmlns:a16="http://schemas.microsoft.com/office/drawing/2014/main" id="{03AC3F46-8F4A-1927-19E5-F22A6019A41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3403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356DC3-5E3A-7E2E-8A64-D083700DEA4C}"/>
              </a:ext>
            </a:extLst>
          </p:cNvPr>
          <p:cNvSpPr>
            <a:spLocks noGrp="1"/>
          </p:cNvSpPr>
          <p:nvPr>
            <p:ph type="title"/>
          </p:nvPr>
        </p:nvSpPr>
        <p:spPr/>
        <p:txBody>
          <a:bodyPr/>
          <a:lstStyle/>
          <a:p>
            <a:r>
              <a:rPr lang="en-US"/>
              <a:t>Microsoft Dataverse Connectors</a:t>
            </a:r>
          </a:p>
        </p:txBody>
      </p:sp>
      <p:sp>
        <p:nvSpPr>
          <p:cNvPr id="7" name="Rectangle 6">
            <a:extLst>
              <a:ext uri="{FF2B5EF4-FFF2-40B4-BE49-F238E27FC236}">
                <a16:creationId xmlns:a16="http://schemas.microsoft.com/office/drawing/2014/main" id="{43478D75-6EAA-AA13-1782-01715609C71E}"/>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Content Placeholder 20" descr="Visual for different Dataverse connectors">
            <a:extLst>
              <a:ext uri="{FF2B5EF4-FFF2-40B4-BE49-F238E27FC236}">
                <a16:creationId xmlns:a16="http://schemas.microsoft.com/office/drawing/2014/main" id="{3D9234F4-98F3-A312-304F-97B5D1BAE20A}"/>
              </a:ext>
            </a:extLst>
          </p:cNvPr>
          <p:cNvGraphicFramePr>
            <a:graphicFrameLocks noChangeAspect="1"/>
          </p:cNvGraphicFramePr>
          <p:nvPr>
            <p:extLst>
              <p:ext uri="{D42A27DB-BD31-4B8C-83A1-F6EECF244321}">
                <p14:modId xmlns:p14="http://schemas.microsoft.com/office/powerpoint/2010/main" val="1921482562"/>
              </p:ext>
            </p:extLst>
          </p:nvPr>
        </p:nvGraphicFramePr>
        <p:xfrm>
          <a:off x="839246" y="1463041"/>
          <a:ext cx="10511506" cy="4635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01126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DBE5-5789-CFA5-6731-9E46C15EAF44}"/>
              </a:ext>
            </a:extLst>
          </p:cNvPr>
          <p:cNvSpPr>
            <a:spLocks noGrp="1"/>
          </p:cNvSpPr>
          <p:nvPr>
            <p:ph type="title"/>
          </p:nvPr>
        </p:nvSpPr>
        <p:spPr>
          <a:xfrm>
            <a:off x="588262" y="585216"/>
            <a:ext cx="11013474" cy="492443"/>
          </a:xfrm>
        </p:spPr>
        <p:txBody>
          <a:bodyPr/>
          <a:lstStyle/>
          <a:p>
            <a:r>
              <a:rPr lang="en-US"/>
              <a:t>Microsoft Dataverse Triggers and Actions</a:t>
            </a:r>
          </a:p>
        </p:txBody>
      </p:sp>
      <p:pic>
        <p:nvPicPr>
          <p:cNvPr id="1026" name="Picture 2" descr="Screen image from Power Automate maker that shows triggers and actions.">
            <a:extLst>
              <a:ext uri="{FF2B5EF4-FFF2-40B4-BE49-F238E27FC236}">
                <a16:creationId xmlns:a16="http://schemas.microsoft.com/office/drawing/2014/main" id="{C0C068BD-0DE7-B52B-AB76-613673E47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4688" y="310611"/>
            <a:ext cx="767048" cy="7670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1D3F2D6-AD22-B59C-8AAF-8B17DC230466}"/>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7">
            <a:extLst>
              <a:ext uri="{FF2B5EF4-FFF2-40B4-BE49-F238E27FC236}">
                <a16:creationId xmlns:a16="http://schemas.microsoft.com/office/drawing/2014/main" id="{40AB0B57-CBB9-5ECC-DC7F-31C4523FB5E2}"/>
              </a:ext>
            </a:extLst>
          </p:cNvPr>
          <p:cNvSpPr txBox="1">
            <a:spLocks/>
          </p:cNvSpPr>
          <p:nvPr/>
        </p:nvSpPr>
        <p:spPr>
          <a:xfrm>
            <a:off x="790464" y="1456896"/>
            <a:ext cx="5202079" cy="342875"/>
          </a:xfrm>
          <a:prstGeom prst="rect">
            <a:avLst/>
          </a:prstGeom>
          <a:ln>
            <a:noFill/>
          </a:ln>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latin typeface="+mj-lt"/>
              </a:rPr>
              <a:t>Triggers</a:t>
            </a:r>
          </a:p>
        </p:txBody>
      </p:sp>
      <p:sp>
        <p:nvSpPr>
          <p:cNvPr id="7" name="Content Placeholder 9">
            <a:extLst>
              <a:ext uri="{FF2B5EF4-FFF2-40B4-BE49-F238E27FC236}">
                <a16:creationId xmlns:a16="http://schemas.microsoft.com/office/drawing/2014/main" id="{3D9CAC50-45E8-7158-9ECD-2C02E7621A4A}"/>
              </a:ext>
            </a:extLst>
          </p:cNvPr>
          <p:cNvSpPr txBox="1">
            <a:spLocks/>
          </p:cNvSpPr>
          <p:nvPr/>
        </p:nvSpPr>
        <p:spPr>
          <a:xfrm>
            <a:off x="5948363" y="1456896"/>
            <a:ext cx="5202079" cy="342875"/>
          </a:xfrm>
          <a:prstGeom prst="rect">
            <a:avLst/>
          </a:prstGeom>
          <a:ln>
            <a:noFill/>
          </a:ln>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latin typeface="+mj-lt"/>
              </a:rPr>
              <a:t>Actions</a:t>
            </a:r>
          </a:p>
        </p:txBody>
      </p:sp>
      <p:pic>
        <p:nvPicPr>
          <p:cNvPr id="5" name="Picture 4">
            <a:extLst>
              <a:ext uri="{FF2B5EF4-FFF2-40B4-BE49-F238E27FC236}">
                <a16:creationId xmlns:a16="http://schemas.microsoft.com/office/drawing/2014/main" id="{8991AEF4-E196-9F8B-0831-4514BC4EE305}"/>
              </a:ext>
            </a:extLst>
          </p:cNvPr>
          <p:cNvPicPr>
            <a:picLocks noChangeAspect="1"/>
          </p:cNvPicPr>
          <p:nvPr/>
        </p:nvPicPr>
        <p:blipFill>
          <a:blip r:embed="rId4"/>
          <a:stretch>
            <a:fillRect/>
          </a:stretch>
        </p:blipFill>
        <p:spPr>
          <a:xfrm>
            <a:off x="763427" y="1967617"/>
            <a:ext cx="4909573" cy="816900"/>
          </a:xfrm>
          <a:prstGeom prst="rect">
            <a:avLst/>
          </a:prstGeom>
        </p:spPr>
      </p:pic>
      <p:pic>
        <p:nvPicPr>
          <p:cNvPr id="12" name="Picture 11">
            <a:extLst>
              <a:ext uri="{FF2B5EF4-FFF2-40B4-BE49-F238E27FC236}">
                <a16:creationId xmlns:a16="http://schemas.microsoft.com/office/drawing/2014/main" id="{104F487D-E527-AA3E-8050-A05EAF925682}"/>
              </a:ext>
            </a:extLst>
          </p:cNvPr>
          <p:cNvPicPr>
            <a:picLocks noChangeAspect="1"/>
          </p:cNvPicPr>
          <p:nvPr/>
        </p:nvPicPr>
        <p:blipFill>
          <a:blip r:embed="rId5"/>
          <a:stretch>
            <a:fillRect/>
          </a:stretch>
        </p:blipFill>
        <p:spPr>
          <a:xfrm>
            <a:off x="5735777" y="1967617"/>
            <a:ext cx="2804167" cy="3979444"/>
          </a:xfrm>
          <a:prstGeom prst="rect">
            <a:avLst/>
          </a:prstGeom>
        </p:spPr>
      </p:pic>
      <p:pic>
        <p:nvPicPr>
          <p:cNvPr id="14" name="Picture 13">
            <a:extLst>
              <a:ext uri="{FF2B5EF4-FFF2-40B4-BE49-F238E27FC236}">
                <a16:creationId xmlns:a16="http://schemas.microsoft.com/office/drawing/2014/main" id="{9B9DFFBC-FAF1-1DCF-021C-A5272FB29853}"/>
              </a:ext>
            </a:extLst>
          </p:cNvPr>
          <p:cNvPicPr>
            <a:picLocks noChangeAspect="1"/>
          </p:cNvPicPr>
          <p:nvPr/>
        </p:nvPicPr>
        <p:blipFill>
          <a:blip r:embed="rId6"/>
          <a:stretch>
            <a:fillRect/>
          </a:stretch>
        </p:blipFill>
        <p:spPr>
          <a:xfrm>
            <a:off x="8759660" y="2011162"/>
            <a:ext cx="2544610" cy="3984957"/>
          </a:xfrm>
          <a:prstGeom prst="rect">
            <a:avLst/>
          </a:prstGeom>
        </p:spPr>
      </p:pic>
    </p:spTree>
    <p:extLst>
      <p:ext uri="{BB962C8B-B14F-4D97-AF65-F5344CB8AC3E}">
        <p14:creationId xmlns:p14="http://schemas.microsoft.com/office/powerpoint/2010/main" val="35434184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DBE5-5789-CFA5-6731-9E46C15EAF44}"/>
              </a:ext>
            </a:extLst>
          </p:cNvPr>
          <p:cNvSpPr>
            <a:spLocks noGrp="1"/>
          </p:cNvSpPr>
          <p:nvPr>
            <p:ph type="title"/>
          </p:nvPr>
        </p:nvSpPr>
        <p:spPr>
          <a:xfrm>
            <a:off x="588262" y="585216"/>
            <a:ext cx="11013474" cy="492443"/>
          </a:xfrm>
        </p:spPr>
        <p:txBody>
          <a:bodyPr/>
          <a:lstStyle/>
          <a:p>
            <a:r>
              <a:rPr lang="en-US"/>
              <a:t>Run flows on selected records trigger</a:t>
            </a:r>
          </a:p>
        </p:txBody>
      </p:sp>
      <p:pic>
        <p:nvPicPr>
          <p:cNvPr id="21" name="Picture 2" descr="Microsoft Dataverse legacy logo">
            <a:extLst>
              <a:ext uri="{FF2B5EF4-FFF2-40B4-BE49-F238E27FC236}">
                <a16:creationId xmlns:a16="http://schemas.microsoft.com/office/drawing/2014/main" id="{4A24A41B-7C57-26A2-C7BD-141B9F3BE9B7}"/>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834688" y="310611"/>
            <a:ext cx="767048" cy="7670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1D3F2D6-AD22-B59C-8AAF-8B17DC230466}"/>
              </a:ext>
              <a:ext uri="{C183D7F6-B498-43B3-948B-1728B52AA6E4}">
                <adec:decorative xmlns:adec="http://schemas.microsoft.com/office/drawing/2017/decorative" val="1"/>
              </a:ext>
            </a:extLst>
          </p:cNvPr>
          <p:cNvSpPr>
            <a:spLocks/>
          </p:cNvSpPr>
          <p:nvPr/>
        </p:nvSpPr>
        <p:spPr bwMode="auto">
          <a:xfrm>
            <a:off x="588262" y="1289050"/>
            <a:ext cx="5374666"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00C15E87-ED37-27D0-2755-9A72E4C40A5B}"/>
              </a:ext>
              <a:ext uri="{C183D7F6-B498-43B3-948B-1728B52AA6E4}">
                <adec:decorative xmlns:adec="http://schemas.microsoft.com/office/drawing/2017/decorative" val="1"/>
              </a:ext>
            </a:extLst>
          </p:cNvPr>
          <p:cNvSpPr>
            <a:spLocks/>
          </p:cNvSpPr>
          <p:nvPr/>
        </p:nvSpPr>
        <p:spPr bwMode="auto">
          <a:xfrm>
            <a:off x="6227070" y="1289050"/>
            <a:ext cx="5374666"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Curved Right 19">
            <a:extLst>
              <a:ext uri="{FF2B5EF4-FFF2-40B4-BE49-F238E27FC236}">
                <a16:creationId xmlns:a16="http://schemas.microsoft.com/office/drawing/2014/main" id="{15699737-02B0-A397-BFEF-15DF62A078DE}"/>
              </a:ext>
              <a:ext uri="{C183D7F6-B498-43B3-948B-1728B52AA6E4}">
                <adec:decorative xmlns:adec="http://schemas.microsoft.com/office/drawing/2017/decorative" val="1"/>
              </a:ext>
            </a:extLst>
          </p:cNvPr>
          <p:cNvSpPr/>
          <p:nvPr/>
        </p:nvSpPr>
        <p:spPr bwMode="auto">
          <a:xfrm>
            <a:off x="7389097" y="3245726"/>
            <a:ext cx="1071985" cy="2089150"/>
          </a:xfrm>
          <a:prstGeom prst="curvedRightArrow">
            <a:avLst>
              <a:gd name="adj1" fmla="val 26268"/>
              <a:gd name="adj2" fmla="val 79571"/>
              <a:gd name="adj3" fmla="val 497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shot of running a when record is selected flow ">
            <a:extLst>
              <a:ext uri="{FF2B5EF4-FFF2-40B4-BE49-F238E27FC236}">
                <a16:creationId xmlns:a16="http://schemas.microsoft.com/office/drawing/2014/main" id="{9AF38579-0177-0A49-0D7A-0934ABA0E193}"/>
              </a:ext>
            </a:extLst>
          </p:cNvPr>
          <p:cNvPicPr/>
          <p:nvPr/>
        </p:nvPicPr>
        <p:blipFill rotWithShape="1">
          <a:blip r:embed="rId4"/>
          <a:srcRect l="26114" t="2542" r="20003" b="4140"/>
          <a:stretch/>
        </p:blipFill>
        <p:spPr bwMode="auto">
          <a:xfrm>
            <a:off x="8589122" y="3779246"/>
            <a:ext cx="2881297" cy="2373401"/>
          </a:xfrm>
          <a:prstGeom prst="rect">
            <a:avLst/>
          </a:prstGeom>
          <a:ln w="6350" cap="flat" cmpd="sng" algn="ctr">
            <a:solidFill>
              <a:schemeClr val="bg1">
                <a:lumMod val="75000"/>
              </a:schemeClr>
            </a:solidFill>
            <a:prstDash val="solid"/>
            <a:round/>
            <a:headEnd type="none" w="med" len="med"/>
            <a:tailEnd type="none" w="med" len="med"/>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0968CC98-6DD4-EFE6-19FC-01884555495C}"/>
              </a:ext>
            </a:extLst>
          </p:cNvPr>
          <p:cNvPicPr>
            <a:picLocks noChangeAspect="1"/>
          </p:cNvPicPr>
          <p:nvPr/>
        </p:nvPicPr>
        <p:blipFill>
          <a:blip r:embed="rId5"/>
          <a:stretch>
            <a:fillRect/>
          </a:stretch>
        </p:blipFill>
        <p:spPr>
          <a:xfrm>
            <a:off x="2546718" y="1352264"/>
            <a:ext cx="1457753" cy="2363768"/>
          </a:xfrm>
          <a:prstGeom prst="rect">
            <a:avLst/>
          </a:prstGeom>
        </p:spPr>
      </p:pic>
      <p:pic>
        <p:nvPicPr>
          <p:cNvPr id="8" name="Picture 7">
            <a:extLst>
              <a:ext uri="{FF2B5EF4-FFF2-40B4-BE49-F238E27FC236}">
                <a16:creationId xmlns:a16="http://schemas.microsoft.com/office/drawing/2014/main" id="{3A4CD511-0530-E6F6-CF8B-DDD0ADF63B36}"/>
              </a:ext>
            </a:extLst>
          </p:cNvPr>
          <p:cNvPicPr>
            <a:picLocks noChangeAspect="1"/>
          </p:cNvPicPr>
          <p:nvPr/>
        </p:nvPicPr>
        <p:blipFill>
          <a:blip r:embed="rId6"/>
          <a:stretch>
            <a:fillRect/>
          </a:stretch>
        </p:blipFill>
        <p:spPr>
          <a:xfrm>
            <a:off x="1301699" y="3779246"/>
            <a:ext cx="3824005" cy="2431739"/>
          </a:xfrm>
          <a:prstGeom prst="rect">
            <a:avLst/>
          </a:prstGeom>
        </p:spPr>
      </p:pic>
      <p:pic>
        <p:nvPicPr>
          <p:cNvPr id="10" name="Picture 9">
            <a:extLst>
              <a:ext uri="{FF2B5EF4-FFF2-40B4-BE49-F238E27FC236}">
                <a16:creationId xmlns:a16="http://schemas.microsoft.com/office/drawing/2014/main" id="{7CCC2974-7D19-8CE4-6420-1910BAFCF35F}"/>
              </a:ext>
            </a:extLst>
          </p:cNvPr>
          <p:cNvPicPr>
            <a:picLocks noChangeAspect="1"/>
          </p:cNvPicPr>
          <p:nvPr/>
        </p:nvPicPr>
        <p:blipFill>
          <a:blip r:embed="rId7"/>
          <a:stretch>
            <a:fillRect/>
          </a:stretch>
        </p:blipFill>
        <p:spPr>
          <a:xfrm>
            <a:off x="6356969" y="1352264"/>
            <a:ext cx="5156935" cy="1589056"/>
          </a:xfrm>
          <a:prstGeom prst="rect">
            <a:avLst/>
          </a:prstGeom>
        </p:spPr>
      </p:pic>
      <p:cxnSp>
        <p:nvCxnSpPr>
          <p:cNvPr id="14" name="Straight Arrow Connector 13">
            <a:extLst>
              <a:ext uri="{FF2B5EF4-FFF2-40B4-BE49-F238E27FC236}">
                <a16:creationId xmlns:a16="http://schemas.microsoft.com/office/drawing/2014/main" id="{B5D38371-08CF-F279-EC18-003AB814C8C2}"/>
              </a:ext>
            </a:extLst>
          </p:cNvPr>
          <p:cNvCxnSpPr>
            <a:cxnSpLocks/>
          </p:cNvCxnSpPr>
          <p:nvPr/>
        </p:nvCxnSpPr>
        <p:spPr>
          <a:xfrm flipV="1">
            <a:off x="9048750" y="2740316"/>
            <a:ext cx="659130" cy="289332"/>
          </a:xfrm>
          <a:prstGeom prst="straightConnector1">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802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2ED1-726C-42F4-408C-72BC2BD59BD8}"/>
              </a:ext>
            </a:extLst>
          </p:cNvPr>
          <p:cNvSpPr>
            <a:spLocks noGrp="1"/>
          </p:cNvSpPr>
          <p:nvPr>
            <p:ph type="title"/>
          </p:nvPr>
        </p:nvSpPr>
        <p:spPr/>
        <p:txBody>
          <a:bodyPr/>
          <a:lstStyle/>
          <a:p>
            <a:r>
              <a:rPr lang="en-US"/>
              <a:t>Power Automate Cloud Flows Debugging Features</a:t>
            </a:r>
          </a:p>
        </p:txBody>
      </p:sp>
      <p:sp>
        <p:nvSpPr>
          <p:cNvPr id="3" name="Oval 2">
            <a:extLst>
              <a:ext uri="{FF2B5EF4-FFF2-40B4-BE49-F238E27FC236}">
                <a16:creationId xmlns:a16="http://schemas.microsoft.com/office/drawing/2014/main" id="{F2F97408-5275-7EC0-B0A0-72087E450B71}"/>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4" name="Text Placeholder 5">
            <a:extLst>
              <a:ext uri="{FF2B5EF4-FFF2-40B4-BE49-F238E27FC236}">
                <a16:creationId xmlns:a16="http://schemas.microsoft.com/office/drawing/2014/main" id="{1DB18372-AF44-3DD8-F161-B700CDAA5B34}"/>
              </a:ext>
            </a:extLst>
          </p:cNvPr>
          <p:cNvSpPr txBox="1">
            <a:spLocks/>
          </p:cNvSpPr>
          <p:nvPr/>
        </p:nvSpPr>
        <p:spPr>
          <a:xfrm>
            <a:off x="1319213" y="1326729"/>
            <a:ext cx="10280650" cy="670953"/>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AU" sz="2200">
                <a:latin typeface="+mj-lt"/>
              </a:rPr>
              <a:t>Run History</a:t>
            </a:r>
          </a:p>
          <a:p>
            <a:pPr marL="0" lvl="1" indent="0">
              <a:buNone/>
            </a:pPr>
            <a:r>
              <a:rPr lang="en-AU" sz="1800"/>
              <a:t>Displays flow execution details, including input, output, and error messages of each action.</a:t>
            </a:r>
          </a:p>
        </p:txBody>
      </p:sp>
      <p:sp>
        <p:nvSpPr>
          <p:cNvPr id="5" name="Oval 4">
            <a:extLst>
              <a:ext uri="{FF2B5EF4-FFF2-40B4-BE49-F238E27FC236}">
                <a16:creationId xmlns:a16="http://schemas.microsoft.com/office/drawing/2014/main" id="{D5568BDB-BE85-A869-CC32-0CCC5D6B15F6}"/>
              </a:ext>
              <a:ext uri="{C183D7F6-B498-43B3-948B-1728B52AA6E4}">
                <adec:decorative xmlns:adec="http://schemas.microsoft.com/office/drawing/2017/decorative" val="0"/>
              </a:ext>
            </a:extLst>
          </p:cNvPr>
          <p:cNvSpPr>
            <a:spLocks/>
          </p:cNvSpPr>
          <p:nvPr/>
        </p:nvSpPr>
        <p:spPr bwMode="auto">
          <a:xfrm>
            <a:off x="588963" y="2339023"/>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6" name="Text Placeholder 1">
            <a:extLst>
              <a:ext uri="{FF2B5EF4-FFF2-40B4-BE49-F238E27FC236}">
                <a16:creationId xmlns:a16="http://schemas.microsoft.com/office/drawing/2014/main" id="{D8FAFB4D-B199-F354-9811-5EC682B00F0F}"/>
              </a:ext>
            </a:extLst>
          </p:cNvPr>
          <p:cNvSpPr txBox="1">
            <a:spLocks/>
          </p:cNvSpPr>
          <p:nvPr/>
        </p:nvSpPr>
        <p:spPr>
          <a:xfrm>
            <a:off x="1319213" y="2278985"/>
            <a:ext cx="10280650" cy="670953"/>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AU" sz="2200">
                <a:latin typeface="+mj-lt"/>
              </a:rPr>
              <a:t>Test Feature</a:t>
            </a:r>
          </a:p>
          <a:p>
            <a:pPr marL="0" lvl="1" indent="0">
              <a:buNone/>
            </a:pPr>
            <a:r>
              <a:rPr lang="en-AU" sz="1800"/>
              <a:t>Helps reproduce issues by running a flow with previously captured trigger events.</a:t>
            </a:r>
          </a:p>
        </p:txBody>
      </p:sp>
      <p:sp>
        <p:nvSpPr>
          <p:cNvPr id="7" name="Oval 6">
            <a:extLst>
              <a:ext uri="{FF2B5EF4-FFF2-40B4-BE49-F238E27FC236}">
                <a16:creationId xmlns:a16="http://schemas.microsoft.com/office/drawing/2014/main" id="{6C314AE4-953B-4A4D-EE29-2E7DCDFA6DB4}"/>
              </a:ext>
              <a:ext uri="{C183D7F6-B498-43B3-948B-1728B52AA6E4}">
                <adec:decorative xmlns:adec="http://schemas.microsoft.com/office/drawing/2017/decorative" val="0"/>
              </a:ext>
            </a:extLst>
          </p:cNvPr>
          <p:cNvSpPr>
            <a:spLocks/>
          </p:cNvSpPr>
          <p:nvPr/>
        </p:nvSpPr>
        <p:spPr bwMode="auto">
          <a:xfrm>
            <a:off x="588963" y="329128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8" name="Text Placeholder 2">
            <a:extLst>
              <a:ext uri="{FF2B5EF4-FFF2-40B4-BE49-F238E27FC236}">
                <a16:creationId xmlns:a16="http://schemas.microsoft.com/office/drawing/2014/main" id="{671DB1C6-257D-4B93-C950-35A191456349}"/>
              </a:ext>
            </a:extLst>
          </p:cNvPr>
          <p:cNvSpPr txBox="1">
            <a:spLocks/>
          </p:cNvSpPr>
          <p:nvPr/>
        </p:nvSpPr>
        <p:spPr>
          <a:xfrm>
            <a:off x="1319213" y="3231241"/>
            <a:ext cx="10280650" cy="670953"/>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AU" sz="2200">
                <a:latin typeface="+mj-lt"/>
              </a:rPr>
              <a:t>Compose Actions</a:t>
            </a:r>
          </a:p>
          <a:p>
            <a:pPr marL="0" lvl="1" indent="0">
              <a:buNone/>
            </a:pPr>
            <a:r>
              <a:rPr lang="en-AU" sz="1800"/>
              <a:t>Captures variable values or expressions at any point, visible in the run history for debugging.</a:t>
            </a:r>
          </a:p>
        </p:txBody>
      </p:sp>
      <p:sp>
        <p:nvSpPr>
          <p:cNvPr id="9" name="Oval 8">
            <a:extLst>
              <a:ext uri="{FF2B5EF4-FFF2-40B4-BE49-F238E27FC236}">
                <a16:creationId xmlns:a16="http://schemas.microsoft.com/office/drawing/2014/main" id="{8923B275-A1E4-A781-1C72-8578DD723811}"/>
              </a:ext>
              <a:ext uri="{C183D7F6-B498-43B3-948B-1728B52AA6E4}">
                <adec:decorative xmlns:adec="http://schemas.microsoft.com/office/drawing/2017/decorative" val="0"/>
              </a:ext>
            </a:extLst>
          </p:cNvPr>
          <p:cNvSpPr>
            <a:spLocks/>
          </p:cNvSpPr>
          <p:nvPr/>
        </p:nvSpPr>
        <p:spPr bwMode="auto">
          <a:xfrm>
            <a:off x="588963" y="424353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10" name="Text Placeholder 5">
            <a:extLst>
              <a:ext uri="{FF2B5EF4-FFF2-40B4-BE49-F238E27FC236}">
                <a16:creationId xmlns:a16="http://schemas.microsoft.com/office/drawing/2014/main" id="{5F0C960A-87A3-8715-91CA-A2FAAEAE8109}"/>
              </a:ext>
            </a:extLst>
          </p:cNvPr>
          <p:cNvSpPr txBox="1">
            <a:spLocks/>
          </p:cNvSpPr>
          <p:nvPr/>
        </p:nvSpPr>
        <p:spPr>
          <a:xfrm>
            <a:off x="1319213" y="4183497"/>
            <a:ext cx="10280650" cy="670953"/>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AU" sz="2200">
                <a:latin typeface="+mj-lt"/>
              </a:rPr>
              <a:t>Error Handling and Alerts</a:t>
            </a:r>
          </a:p>
          <a:p>
            <a:pPr marL="0" lvl="1" indent="0">
              <a:buNone/>
            </a:pPr>
            <a:r>
              <a:rPr lang="en-AU" sz="1800"/>
              <a:t>Configures steps and alerts to handle failures and exceptions during the flow's operation.</a:t>
            </a:r>
          </a:p>
        </p:txBody>
      </p:sp>
      <p:sp>
        <p:nvSpPr>
          <p:cNvPr id="11" name="Oval 10">
            <a:extLst>
              <a:ext uri="{FF2B5EF4-FFF2-40B4-BE49-F238E27FC236}">
                <a16:creationId xmlns:a16="http://schemas.microsoft.com/office/drawing/2014/main" id="{725F6C19-3841-4755-9831-92E952321B88}"/>
              </a:ext>
              <a:ext uri="{C183D7F6-B498-43B3-948B-1728B52AA6E4}">
                <adec:decorative xmlns:adec="http://schemas.microsoft.com/office/drawing/2017/decorative" val="0"/>
              </a:ext>
            </a:extLst>
          </p:cNvPr>
          <p:cNvSpPr>
            <a:spLocks/>
          </p:cNvSpPr>
          <p:nvPr/>
        </p:nvSpPr>
        <p:spPr bwMode="auto">
          <a:xfrm>
            <a:off x="588963" y="5195795"/>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5</a:t>
            </a:r>
            <a:endParaRPr lang="en-IN" sz="2400" b="1">
              <a:solidFill>
                <a:schemeClr val="tx1"/>
              </a:solidFill>
            </a:endParaRPr>
          </a:p>
        </p:txBody>
      </p:sp>
      <p:sp>
        <p:nvSpPr>
          <p:cNvPr id="12" name="Text Placeholder 1">
            <a:extLst>
              <a:ext uri="{FF2B5EF4-FFF2-40B4-BE49-F238E27FC236}">
                <a16:creationId xmlns:a16="http://schemas.microsoft.com/office/drawing/2014/main" id="{2E326095-CA17-93CA-E1C3-E58CE9694479}"/>
              </a:ext>
            </a:extLst>
          </p:cNvPr>
          <p:cNvSpPr txBox="1">
            <a:spLocks/>
          </p:cNvSpPr>
          <p:nvPr/>
        </p:nvSpPr>
        <p:spPr>
          <a:xfrm>
            <a:off x="1319213" y="5135755"/>
            <a:ext cx="10280650" cy="670953"/>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AU" sz="2200">
                <a:latin typeface="+mj-lt"/>
              </a:rPr>
              <a:t>Tracked Properties</a:t>
            </a:r>
          </a:p>
          <a:p>
            <a:pPr marL="0" lvl="1" indent="0">
              <a:buNone/>
            </a:pPr>
            <a:r>
              <a:rPr lang="en-AU" sz="1800"/>
              <a:t>Advanced feature for logging additional insights about flow's state during its execution.</a:t>
            </a:r>
          </a:p>
        </p:txBody>
      </p:sp>
    </p:spTree>
    <p:extLst>
      <p:ext uri="{BB962C8B-B14F-4D97-AF65-F5344CB8AC3E}">
        <p14:creationId xmlns:p14="http://schemas.microsoft.com/office/powerpoint/2010/main" val="1292688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Create your First Flow</a:t>
            </a: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Learn</a:t>
            </a:r>
            <a:endParaRPr lang="en-US" sz="2400">
              <a:solidFill>
                <a:srgbClr val="0078D4"/>
              </a:solidFill>
            </a:endParaRPr>
          </a:p>
        </p:txBody>
      </p:sp>
      <p:sp>
        <p:nvSpPr>
          <p:cNvPr id="3" name="TextBox 2">
            <a:extLst>
              <a:ext uri="{FF2B5EF4-FFF2-40B4-BE49-F238E27FC236}">
                <a16:creationId xmlns:a16="http://schemas.microsoft.com/office/drawing/2014/main" id="{5C349322-0E5F-6C76-66F3-87D82D9D1717}"/>
              </a:ext>
            </a:extLst>
          </p:cNvPr>
          <p:cNvSpPr txBox="1"/>
          <p:nvPr/>
        </p:nvSpPr>
        <p:spPr>
          <a:xfrm>
            <a:off x="4356038"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15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extLst>
              <p:ext uri="{D42A27DB-BD31-4B8C-83A1-F6EECF244321}">
                <p14:modId xmlns:p14="http://schemas.microsoft.com/office/powerpoint/2010/main" val="919249813"/>
              </p:ext>
            </p:extLst>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089188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1 – Summary</a:t>
            </a:r>
          </a:p>
        </p:txBody>
      </p:sp>
      <p:sp>
        <p:nvSpPr>
          <p:cNvPr id="11" name="Text Placeholder 10">
            <a:extLst>
              <a:ext uri="{FF2B5EF4-FFF2-40B4-BE49-F238E27FC236}">
                <a16:creationId xmlns:a16="http://schemas.microsoft.com/office/drawing/2014/main" id="{33A187BD-A9B4-596C-E676-6EFFDC102223}"/>
              </a:ext>
            </a:extLst>
          </p:cNvPr>
          <p:cNvSpPr>
            <a:spLocks noGrp="1"/>
          </p:cNvSpPr>
          <p:nvPr>
            <p:ph type="body" sz="quarter" idx="35"/>
          </p:nvPr>
        </p:nvSpPr>
        <p:spPr>
          <a:xfrm>
            <a:off x="4358229" y="1926472"/>
            <a:ext cx="7241633" cy="1846659"/>
          </a:xfrm>
        </p:spPr>
        <p:txBody>
          <a:bodyPr/>
          <a:lstStyle/>
          <a:p>
            <a:pPr marL="228600" lvl="1" indent="-228600">
              <a:spcBef>
                <a:spcPts val="0"/>
              </a:spcBef>
              <a:spcAft>
                <a:spcPts val="1200"/>
              </a:spcAft>
            </a:pPr>
            <a:r>
              <a:rPr lang="en-US" sz="1800" dirty="0">
                <a:cs typeface="Segoe UI" panose="020B0502040204020203" pitchFamily="34" charset="0"/>
              </a:rPr>
              <a:t>How to create a cloud flow </a:t>
            </a:r>
          </a:p>
          <a:p>
            <a:pPr marL="228600" lvl="1" indent="-228600">
              <a:spcBef>
                <a:spcPts val="0"/>
              </a:spcBef>
              <a:spcAft>
                <a:spcPts val="1200"/>
              </a:spcAft>
            </a:pPr>
            <a:r>
              <a:rPr lang="en-US" sz="1800" dirty="0">
                <a:cs typeface="Segoe UI" panose="020B0502040204020203" pitchFamily="34" charset="0"/>
              </a:rPr>
              <a:t>Understand the different trigger types for cloud flows </a:t>
            </a:r>
          </a:p>
          <a:p>
            <a:pPr marL="228600" lvl="1" indent="-228600">
              <a:spcBef>
                <a:spcPts val="0"/>
              </a:spcBef>
              <a:spcAft>
                <a:spcPts val="1200"/>
              </a:spcAft>
            </a:pPr>
            <a:r>
              <a:rPr lang="en-US" sz="1800" dirty="0">
                <a:cs typeface="Segoe UI" panose="020B0502040204020203" pitchFamily="34" charset="0"/>
              </a:rPr>
              <a:t>How to run and test a cloud flow </a:t>
            </a:r>
          </a:p>
          <a:p>
            <a:pPr marL="228600" lvl="1" indent="-228600">
              <a:spcBef>
                <a:spcPts val="0"/>
              </a:spcBef>
              <a:spcAft>
                <a:spcPts val="1200"/>
              </a:spcAft>
            </a:pPr>
            <a:r>
              <a:rPr lang="en-US" sz="1800" dirty="0">
                <a:cs typeface="Segoe UI" panose="020B0502040204020203" pitchFamily="34" charset="0"/>
              </a:rPr>
              <a:t>How to debug solutions by using Power Automate cloud flows debugging features</a:t>
            </a:r>
          </a:p>
        </p:txBody>
      </p:sp>
    </p:spTree>
    <p:extLst>
      <p:ext uri="{BB962C8B-B14F-4D97-AF65-F5344CB8AC3E}">
        <p14:creationId xmlns:p14="http://schemas.microsoft.com/office/powerpoint/2010/main" val="33100354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75F057-AA61-5449-9EF9-EE23ED28C404}"/>
              </a:ext>
            </a:extLst>
          </p:cNvPr>
          <p:cNvSpPr>
            <a:spLocks noGrp="1"/>
          </p:cNvSpPr>
          <p:nvPr>
            <p:ph type="title"/>
          </p:nvPr>
        </p:nvSpPr>
        <p:spPr/>
        <p:txBody>
          <a:bodyPr/>
          <a:lstStyle/>
          <a:p>
            <a:r>
              <a:rPr lang="en-US"/>
              <a:t>Module 2: Flow Logic</a:t>
            </a:r>
          </a:p>
        </p:txBody>
      </p:sp>
    </p:spTree>
    <p:extLst>
      <p:ext uri="{BB962C8B-B14F-4D97-AF65-F5344CB8AC3E}">
        <p14:creationId xmlns:p14="http://schemas.microsoft.com/office/powerpoint/2010/main" val="87433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2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12460"/>
            <a:ext cx="10525583" cy="67710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Setup and manage flow controls, actions, data parsing, and configurations including handling both system and business exceptions within cloud flows.</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2066392"/>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963" y="2494661"/>
            <a:ext cx="350110" cy="3501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a:t>1</a:t>
            </a:r>
          </a:p>
        </p:txBody>
      </p:sp>
      <p:sp>
        <p:nvSpPr>
          <p:cNvPr id="26" name="TextBox 25">
            <a:extLst>
              <a:ext uri="{FF2B5EF4-FFF2-40B4-BE49-F238E27FC236}">
                <a16:creationId xmlns:a16="http://schemas.microsoft.com/office/drawing/2014/main" id="{23DCAA18-55F4-E8D9-8C34-BEB53F8A567A}"/>
              </a:ext>
            </a:extLst>
          </p:cNvPr>
          <p:cNvSpPr txBox="1">
            <a:spLocks/>
          </p:cNvSpPr>
          <p:nvPr/>
        </p:nvSpPr>
        <p:spPr>
          <a:xfrm>
            <a:off x="1098106" y="2531217"/>
            <a:ext cx="9633585" cy="276999"/>
          </a:xfrm>
          <a:prstGeom prst="rect">
            <a:avLst/>
          </a:prstGeom>
          <a:noFill/>
        </p:spPr>
        <p:txBody>
          <a:bodyPr wrap="square" lIns="0" tIns="0" rIns="0" bIns="0" anchor="ctr">
            <a:spAutoFit/>
          </a:bodyPr>
          <a:lstStyle/>
          <a:p>
            <a:pPr marL="0" lvl="1">
              <a:spcBef>
                <a:spcPts val="0"/>
              </a:spcBef>
              <a:spcAft>
                <a:spcPts val="600"/>
              </a:spcAft>
            </a:pPr>
            <a:r>
              <a:rPr lang="en-US" sz="1800"/>
              <a:t>Configure flow control in cloud flows including loops</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963" y="2944301"/>
            <a:ext cx="350110" cy="3501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a:t>2</a:t>
            </a:r>
          </a:p>
        </p:txBody>
      </p:sp>
      <p:sp>
        <p:nvSpPr>
          <p:cNvPr id="27" name="TextBox 26">
            <a:extLst>
              <a:ext uri="{FF2B5EF4-FFF2-40B4-BE49-F238E27FC236}">
                <a16:creationId xmlns:a16="http://schemas.microsoft.com/office/drawing/2014/main" id="{52872338-BD0D-D6FB-6596-71CFA5EB38CD}"/>
              </a:ext>
            </a:extLst>
          </p:cNvPr>
          <p:cNvSpPr txBox="1">
            <a:spLocks/>
          </p:cNvSpPr>
          <p:nvPr/>
        </p:nvSpPr>
        <p:spPr>
          <a:xfrm>
            <a:off x="1098107" y="2980857"/>
            <a:ext cx="9633584" cy="276999"/>
          </a:xfrm>
          <a:prstGeom prst="rect">
            <a:avLst/>
          </a:prstGeom>
          <a:noFill/>
        </p:spPr>
        <p:txBody>
          <a:bodyPr wrap="square" lIns="0" tIns="0" rIns="0" bIns="0" anchor="ctr">
            <a:spAutoFit/>
          </a:bodyPr>
          <a:lstStyle/>
          <a:p>
            <a:pPr marL="0" lvl="1">
              <a:spcBef>
                <a:spcPts val="0"/>
              </a:spcBef>
              <a:spcAft>
                <a:spcPts val="600"/>
              </a:spcAft>
            </a:pPr>
            <a:r>
              <a:rPr lang="en-US" sz="1800"/>
              <a:t>Configure expressions in cloud flows </a:t>
            </a:r>
          </a:p>
        </p:txBody>
      </p:sp>
      <p:sp>
        <p:nvSpPr>
          <p:cNvPr id="2" name="Oval 1">
            <a:extLst>
              <a:ext uri="{FF2B5EF4-FFF2-40B4-BE49-F238E27FC236}">
                <a16:creationId xmlns:a16="http://schemas.microsoft.com/office/drawing/2014/main" id="{18B50F0F-C704-41D3-D110-A1E23A3B834A}"/>
              </a:ext>
            </a:extLst>
          </p:cNvPr>
          <p:cNvSpPr>
            <a:spLocks/>
          </p:cNvSpPr>
          <p:nvPr/>
        </p:nvSpPr>
        <p:spPr bwMode="auto">
          <a:xfrm>
            <a:off x="588963" y="3393941"/>
            <a:ext cx="350110" cy="3501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a:t>3</a:t>
            </a:r>
          </a:p>
        </p:txBody>
      </p:sp>
      <p:sp>
        <p:nvSpPr>
          <p:cNvPr id="28" name="TextBox 27">
            <a:extLst>
              <a:ext uri="{FF2B5EF4-FFF2-40B4-BE49-F238E27FC236}">
                <a16:creationId xmlns:a16="http://schemas.microsoft.com/office/drawing/2014/main" id="{9D83023C-9720-4C85-6967-EA995C3C5C4F}"/>
              </a:ext>
            </a:extLst>
          </p:cNvPr>
          <p:cNvSpPr txBox="1">
            <a:spLocks/>
          </p:cNvSpPr>
          <p:nvPr/>
        </p:nvSpPr>
        <p:spPr>
          <a:xfrm>
            <a:off x="1098106" y="3430497"/>
            <a:ext cx="9633585" cy="276999"/>
          </a:xfrm>
          <a:prstGeom prst="rect">
            <a:avLst/>
          </a:prstGeom>
          <a:noFill/>
        </p:spPr>
        <p:txBody>
          <a:bodyPr wrap="square" lIns="0" tIns="0" rIns="0" bIns="0" anchor="ctr">
            <a:spAutoFit/>
          </a:bodyPr>
          <a:lstStyle/>
          <a:p>
            <a:pPr marL="0" lvl="1">
              <a:spcBef>
                <a:spcPts val="0"/>
              </a:spcBef>
              <a:spcAft>
                <a:spcPts val="600"/>
              </a:spcAft>
            </a:pPr>
            <a:r>
              <a:rPr lang="en-US" sz="1800"/>
              <a:t>Identify common processes for parsing text including JSON, XML, and CSV in cloud flows</a:t>
            </a:r>
          </a:p>
        </p:txBody>
      </p:sp>
      <p:sp>
        <p:nvSpPr>
          <p:cNvPr id="4" name="Oval 3">
            <a:extLst>
              <a:ext uri="{FF2B5EF4-FFF2-40B4-BE49-F238E27FC236}">
                <a16:creationId xmlns:a16="http://schemas.microsoft.com/office/drawing/2014/main" id="{4EDFC08F-D248-B81C-1570-DAB5A0B6DF65}"/>
              </a:ext>
            </a:extLst>
          </p:cNvPr>
          <p:cNvSpPr>
            <a:spLocks/>
          </p:cNvSpPr>
          <p:nvPr/>
        </p:nvSpPr>
        <p:spPr bwMode="auto">
          <a:xfrm>
            <a:off x="588963" y="3843581"/>
            <a:ext cx="350110" cy="3501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a:t>4</a:t>
            </a:r>
          </a:p>
        </p:txBody>
      </p:sp>
      <p:sp>
        <p:nvSpPr>
          <p:cNvPr id="29" name="TextBox 28">
            <a:extLst>
              <a:ext uri="{FF2B5EF4-FFF2-40B4-BE49-F238E27FC236}">
                <a16:creationId xmlns:a16="http://schemas.microsoft.com/office/drawing/2014/main" id="{4BCADE0D-0C54-33B5-1C23-E856C166FBB1}"/>
              </a:ext>
            </a:extLst>
          </p:cNvPr>
          <p:cNvSpPr txBox="1">
            <a:spLocks/>
          </p:cNvSpPr>
          <p:nvPr/>
        </p:nvSpPr>
        <p:spPr>
          <a:xfrm>
            <a:off x="1098107" y="3880137"/>
            <a:ext cx="9633584" cy="276999"/>
          </a:xfrm>
          <a:prstGeom prst="rect">
            <a:avLst/>
          </a:prstGeom>
          <a:noFill/>
        </p:spPr>
        <p:txBody>
          <a:bodyPr wrap="square" lIns="0" tIns="0" rIns="0" bIns="0" anchor="ctr">
            <a:spAutoFit/>
          </a:bodyPr>
          <a:lstStyle/>
          <a:p>
            <a:pPr marL="0" lvl="1">
              <a:spcBef>
                <a:spcPts val="0"/>
              </a:spcBef>
              <a:spcAft>
                <a:spcPts val="600"/>
              </a:spcAft>
            </a:pPr>
            <a:r>
              <a:rPr lang="en-US" sz="1800"/>
              <a:t>Configure variable actions for cloud flows</a:t>
            </a:r>
          </a:p>
        </p:txBody>
      </p:sp>
      <p:sp>
        <p:nvSpPr>
          <p:cNvPr id="6" name="Oval 5">
            <a:extLst>
              <a:ext uri="{FF2B5EF4-FFF2-40B4-BE49-F238E27FC236}">
                <a16:creationId xmlns:a16="http://schemas.microsoft.com/office/drawing/2014/main" id="{AE07D526-F5BC-9D63-ED03-146FB2BF2755}"/>
              </a:ext>
            </a:extLst>
          </p:cNvPr>
          <p:cNvSpPr>
            <a:spLocks/>
          </p:cNvSpPr>
          <p:nvPr/>
        </p:nvSpPr>
        <p:spPr bwMode="auto">
          <a:xfrm>
            <a:off x="588963" y="4293221"/>
            <a:ext cx="350110" cy="3501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a:t>5</a:t>
            </a:r>
          </a:p>
        </p:txBody>
      </p:sp>
      <p:sp>
        <p:nvSpPr>
          <p:cNvPr id="30" name="TextBox 29">
            <a:extLst>
              <a:ext uri="{FF2B5EF4-FFF2-40B4-BE49-F238E27FC236}">
                <a16:creationId xmlns:a16="http://schemas.microsoft.com/office/drawing/2014/main" id="{7C417395-E5B0-97DF-B0A1-1B48E0DBFBF7}"/>
              </a:ext>
            </a:extLst>
          </p:cNvPr>
          <p:cNvSpPr txBox="1">
            <a:spLocks/>
          </p:cNvSpPr>
          <p:nvPr/>
        </p:nvSpPr>
        <p:spPr>
          <a:xfrm>
            <a:off x="1098106" y="4329777"/>
            <a:ext cx="9633585" cy="276999"/>
          </a:xfrm>
          <a:prstGeom prst="rect">
            <a:avLst/>
          </a:prstGeom>
          <a:noFill/>
        </p:spPr>
        <p:txBody>
          <a:bodyPr wrap="square" lIns="0" tIns="0" rIns="0" bIns="0" anchor="ctr">
            <a:spAutoFit/>
          </a:bodyPr>
          <a:lstStyle/>
          <a:p>
            <a:pPr marL="0" lvl="1">
              <a:spcBef>
                <a:spcPts val="0"/>
              </a:spcBef>
              <a:spcAft>
                <a:spcPts val="600"/>
              </a:spcAft>
            </a:pPr>
            <a:r>
              <a:rPr lang="en-US" sz="1800"/>
              <a:t>Implement data objects in cloud flows</a:t>
            </a:r>
          </a:p>
        </p:txBody>
      </p:sp>
      <p:sp>
        <p:nvSpPr>
          <p:cNvPr id="10" name="Oval 9">
            <a:extLst>
              <a:ext uri="{FF2B5EF4-FFF2-40B4-BE49-F238E27FC236}">
                <a16:creationId xmlns:a16="http://schemas.microsoft.com/office/drawing/2014/main" id="{2E3D9FFF-9144-26B4-21C9-521C5589AF87}"/>
              </a:ext>
            </a:extLst>
          </p:cNvPr>
          <p:cNvSpPr>
            <a:spLocks/>
          </p:cNvSpPr>
          <p:nvPr/>
        </p:nvSpPr>
        <p:spPr bwMode="auto">
          <a:xfrm>
            <a:off x="588963" y="4742861"/>
            <a:ext cx="350110" cy="3501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a:t>6</a:t>
            </a:r>
          </a:p>
        </p:txBody>
      </p:sp>
      <p:sp>
        <p:nvSpPr>
          <p:cNvPr id="31" name="TextBox 30">
            <a:extLst>
              <a:ext uri="{FF2B5EF4-FFF2-40B4-BE49-F238E27FC236}">
                <a16:creationId xmlns:a16="http://schemas.microsoft.com/office/drawing/2014/main" id="{FA41B720-8CAA-5442-7F74-FD702B63458B}"/>
              </a:ext>
            </a:extLst>
          </p:cNvPr>
          <p:cNvSpPr txBox="1">
            <a:spLocks/>
          </p:cNvSpPr>
          <p:nvPr/>
        </p:nvSpPr>
        <p:spPr>
          <a:xfrm>
            <a:off x="1098107" y="4779417"/>
            <a:ext cx="9633584" cy="276999"/>
          </a:xfrm>
          <a:prstGeom prst="rect">
            <a:avLst/>
          </a:prstGeom>
          <a:noFill/>
        </p:spPr>
        <p:txBody>
          <a:bodyPr wrap="square" lIns="0" tIns="0" rIns="0" bIns="0" anchor="ctr">
            <a:spAutoFit/>
          </a:bodyPr>
          <a:lstStyle/>
          <a:p>
            <a:pPr marL="0" lvl="1">
              <a:spcBef>
                <a:spcPts val="0"/>
              </a:spcBef>
              <a:spcAft>
                <a:spcPts val="600"/>
              </a:spcAft>
            </a:pPr>
            <a:r>
              <a:rPr lang="en-US" sz="1800"/>
              <a:t>Configure timeout and retry policies in cloud flows </a:t>
            </a:r>
          </a:p>
        </p:txBody>
      </p:sp>
      <p:sp>
        <p:nvSpPr>
          <p:cNvPr id="12" name="Oval 11">
            <a:extLst>
              <a:ext uri="{FF2B5EF4-FFF2-40B4-BE49-F238E27FC236}">
                <a16:creationId xmlns:a16="http://schemas.microsoft.com/office/drawing/2014/main" id="{DB294920-687A-2975-DAF4-7C31D3908027}"/>
              </a:ext>
            </a:extLst>
          </p:cNvPr>
          <p:cNvSpPr>
            <a:spLocks/>
          </p:cNvSpPr>
          <p:nvPr/>
        </p:nvSpPr>
        <p:spPr bwMode="auto">
          <a:xfrm>
            <a:off x="588963" y="5192501"/>
            <a:ext cx="350110" cy="3501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a:t>7</a:t>
            </a:r>
          </a:p>
        </p:txBody>
      </p:sp>
      <p:sp>
        <p:nvSpPr>
          <p:cNvPr id="32" name="TextBox 31">
            <a:extLst>
              <a:ext uri="{FF2B5EF4-FFF2-40B4-BE49-F238E27FC236}">
                <a16:creationId xmlns:a16="http://schemas.microsoft.com/office/drawing/2014/main" id="{1E3373CB-9140-4DBB-96B7-37C21E34036F}"/>
              </a:ext>
            </a:extLst>
          </p:cNvPr>
          <p:cNvSpPr txBox="1">
            <a:spLocks/>
          </p:cNvSpPr>
          <p:nvPr/>
        </p:nvSpPr>
        <p:spPr>
          <a:xfrm>
            <a:off x="1098106" y="5229057"/>
            <a:ext cx="9633585" cy="276999"/>
          </a:xfrm>
          <a:prstGeom prst="rect">
            <a:avLst/>
          </a:prstGeom>
          <a:noFill/>
        </p:spPr>
        <p:txBody>
          <a:bodyPr wrap="square" lIns="0" tIns="0" rIns="0" bIns="0" anchor="ctr">
            <a:spAutoFit/>
          </a:bodyPr>
          <a:lstStyle/>
          <a:p>
            <a:pPr marL="0" lvl="1">
              <a:spcBef>
                <a:spcPts val="0"/>
              </a:spcBef>
              <a:spcAft>
                <a:spcPts val="600"/>
              </a:spcAft>
            </a:pPr>
            <a:r>
              <a:rPr lang="en-US" sz="1800"/>
              <a:t>Create exception handling blocks in cloud flows to handle system exceptions </a:t>
            </a:r>
          </a:p>
        </p:txBody>
      </p:sp>
      <p:sp>
        <p:nvSpPr>
          <p:cNvPr id="14" name="Oval 13">
            <a:extLst>
              <a:ext uri="{FF2B5EF4-FFF2-40B4-BE49-F238E27FC236}">
                <a16:creationId xmlns:a16="http://schemas.microsoft.com/office/drawing/2014/main" id="{52534699-A6BE-59DB-EA32-FD6A641FF12A}"/>
              </a:ext>
            </a:extLst>
          </p:cNvPr>
          <p:cNvSpPr>
            <a:spLocks/>
          </p:cNvSpPr>
          <p:nvPr/>
        </p:nvSpPr>
        <p:spPr bwMode="auto">
          <a:xfrm>
            <a:off x="588963" y="5642140"/>
            <a:ext cx="350110" cy="3501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1800" b="1"/>
              <a:t>8</a:t>
            </a:r>
          </a:p>
        </p:txBody>
      </p:sp>
      <p:sp>
        <p:nvSpPr>
          <p:cNvPr id="33" name="TextBox 32">
            <a:extLst>
              <a:ext uri="{FF2B5EF4-FFF2-40B4-BE49-F238E27FC236}">
                <a16:creationId xmlns:a16="http://schemas.microsoft.com/office/drawing/2014/main" id="{F799405F-A6B8-D6A2-BD48-3DDFFA2D3F28}"/>
              </a:ext>
            </a:extLst>
          </p:cNvPr>
          <p:cNvSpPr txBox="1">
            <a:spLocks/>
          </p:cNvSpPr>
          <p:nvPr/>
        </p:nvSpPr>
        <p:spPr>
          <a:xfrm>
            <a:off x="1098107" y="5678696"/>
            <a:ext cx="9633584" cy="276999"/>
          </a:xfrm>
          <a:prstGeom prst="rect">
            <a:avLst/>
          </a:prstGeom>
          <a:noFill/>
        </p:spPr>
        <p:txBody>
          <a:bodyPr wrap="square" lIns="0" tIns="0" rIns="0" bIns="0" anchor="ctr">
            <a:spAutoFit/>
          </a:bodyPr>
          <a:lstStyle/>
          <a:p>
            <a:pPr marL="0" lvl="1">
              <a:spcBef>
                <a:spcPts val="0"/>
              </a:spcBef>
              <a:spcAft>
                <a:spcPts val="600"/>
              </a:spcAft>
            </a:pPr>
            <a:r>
              <a:rPr lang="en-US" sz="1800" dirty="0"/>
              <a:t>Create error handling routines in cloud flows to handle business exceptions</a:t>
            </a:r>
          </a:p>
        </p:txBody>
      </p:sp>
    </p:spTree>
    <p:extLst>
      <p:ext uri="{BB962C8B-B14F-4D97-AF65-F5344CB8AC3E}">
        <p14:creationId xmlns:p14="http://schemas.microsoft.com/office/powerpoint/2010/main" val="36394501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0DB117-691D-E79E-AC5E-BBAC9185D62A}"/>
              </a:ext>
            </a:extLst>
          </p:cNvPr>
          <p:cNvSpPr>
            <a:spLocks noGrp="1"/>
          </p:cNvSpPr>
          <p:nvPr>
            <p:ph type="title"/>
          </p:nvPr>
        </p:nvSpPr>
        <p:spPr/>
        <p:txBody>
          <a:bodyPr/>
          <a:lstStyle/>
          <a:p>
            <a:r>
              <a:rPr lang="en-US"/>
              <a:t>Flow Building Fundamentals</a:t>
            </a:r>
          </a:p>
        </p:txBody>
      </p:sp>
      <p:sp>
        <p:nvSpPr>
          <p:cNvPr id="4" name="Rectangle 3">
            <a:extLst>
              <a:ext uri="{FF2B5EF4-FFF2-40B4-BE49-F238E27FC236}">
                <a16:creationId xmlns:a16="http://schemas.microsoft.com/office/drawing/2014/main" id="{FB522963-75C9-85FF-D1E7-57B0E8D1DABC}"/>
              </a:ext>
              <a:ext uri="{C183D7F6-B498-43B3-948B-1728B52AA6E4}">
                <adec:decorative xmlns:adec="http://schemas.microsoft.com/office/drawing/2017/decorative" val="1"/>
              </a:ext>
            </a:extLst>
          </p:cNvPr>
          <p:cNvSpPr>
            <a:spLocks/>
          </p:cNvSpPr>
          <p:nvPr/>
        </p:nvSpPr>
        <p:spPr bwMode="auto">
          <a:xfrm>
            <a:off x="588262" y="1289050"/>
            <a:ext cx="3497226" cy="236432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tx1"/>
                </a:solidFill>
                <a:ea typeface="Segoe UI" pitchFamily="34" charset="0"/>
                <a:cs typeface="Segoe UI" pitchFamily="34" charset="0"/>
              </a:rPr>
              <a:t>Dynamic data</a:t>
            </a:r>
          </a:p>
        </p:txBody>
      </p:sp>
      <p:sp>
        <p:nvSpPr>
          <p:cNvPr id="7" name="Rectangle 6">
            <a:extLst>
              <a:ext uri="{FF2B5EF4-FFF2-40B4-BE49-F238E27FC236}">
                <a16:creationId xmlns:a16="http://schemas.microsoft.com/office/drawing/2014/main" id="{3AA9EEEE-E757-38BB-7DEC-198519A3AC47}"/>
              </a:ext>
              <a:ext uri="{C183D7F6-B498-43B3-948B-1728B52AA6E4}">
                <adec:decorative xmlns:adec="http://schemas.microsoft.com/office/drawing/2017/decorative" val="1"/>
              </a:ext>
            </a:extLst>
          </p:cNvPr>
          <p:cNvSpPr>
            <a:spLocks/>
          </p:cNvSpPr>
          <p:nvPr/>
        </p:nvSpPr>
        <p:spPr bwMode="auto">
          <a:xfrm>
            <a:off x="4346386" y="1289050"/>
            <a:ext cx="3497226" cy="236432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tx1"/>
                </a:solidFill>
                <a:ea typeface="Segoe UI" pitchFamily="34" charset="0"/>
                <a:cs typeface="Segoe UI" pitchFamily="34" charset="0"/>
              </a:rPr>
              <a:t>Variables</a:t>
            </a:r>
          </a:p>
        </p:txBody>
      </p:sp>
      <p:sp>
        <p:nvSpPr>
          <p:cNvPr id="8" name="Rectangle 7">
            <a:extLst>
              <a:ext uri="{FF2B5EF4-FFF2-40B4-BE49-F238E27FC236}">
                <a16:creationId xmlns:a16="http://schemas.microsoft.com/office/drawing/2014/main" id="{771460D1-F18A-CCD8-7221-5AF10E3BCEA8}"/>
              </a:ext>
              <a:ext uri="{C183D7F6-B498-43B3-948B-1728B52AA6E4}">
                <adec:decorative xmlns:adec="http://schemas.microsoft.com/office/drawing/2017/decorative" val="1"/>
              </a:ext>
            </a:extLst>
          </p:cNvPr>
          <p:cNvSpPr>
            <a:spLocks/>
          </p:cNvSpPr>
          <p:nvPr/>
        </p:nvSpPr>
        <p:spPr bwMode="auto">
          <a:xfrm>
            <a:off x="8104510" y="1289050"/>
            <a:ext cx="3497226" cy="236432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tx1"/>
                </a:solidFill>
                <a:ea typeface="Segoe UI" pitchFamily="34" charset="0"/>
                <a:cs typeface="Segoe UI" pitchFamily="34" charset="0"/>
              </a:rPr>
              <a:t>Looping</a:t>
            </a:r>
          </a:p>
        </p:txBody>
      </p:sp>
      <p:sp>
        <p:nvSpPr>
          <p:cNvPr id="9" name="Rectangle 8">
            <a:extLst>
              <a:ext uri="{FF2B5EF4-FFF2-40B4-BE49-F238E27FC236}">
                <a16:creationId xmlns:a16="http://schemas.microsoft.com/office/drawing/2014/main" id="{78C96E49-D385-BA87-7B8B-08BE6B2AC572}"/>
              </a:ext>
              <a:ext uri="{C183D7F6-B498-43B3-948B-1728B52AA6E4}">
                <adec:decorative xmlns:adec="http://schemas.microsoft.com/office/drawing/2017/decorative" val="1"/>
              </a:ext>
            </a:extLst>
          </p:cNvPr>
          <p:cNvSpPr>
            <a:spLocks/>
          </p:cNvSpPr>
          <p:nvPr/>
        </p:nvSpPr>
        <p:spPr bwMode="auto">
          <a:xfrm>
            <a:off x="588262" y="3908463"/>
            <a:ext cx="3497226" cy="236432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tx1"/>
                </a:solidFill>
                <a:ea typeface="Segoe UI" pitchFamily="34" charset="0"/>
                <a:cs typeface="Segoe UI" pitchFamily="34" charset="0"/>
              </a:rPr>
              <a:t>Error Handling</a:t>
            </a:r>
          </a:p>
        </p:txBody>
      </p:sp>
      <p:sp>
        <p:nvSpPr>
          <p:cNvPr id="10" name="Rectangle 9">
            <a:extLst>
              <a:ext uri="{FF2B5EF4-FFF2-40B4-BE49-F238E27FC236}">
                <a16:creationId xmlns:a16="http://schemas.microsoft.com/office/drawing/2014/main" id="{CAB29A88-6F87-8603-F402-6864B7806EA6}"/>
              </a:ext>
              <a:ext uri="{C183D7F6-B498-43B3-948B-1728B52AA6E4}">
                <adec:decorative xmlns:adec="http://schemas.microsoft.com/office/drawing/2017/decorative" val="1"/>
              </a:ext>
            </a:extLst>
          </p:cNvPr>
          <p:cNvSpPr>
            <a:spLocks/>
          </p:cNvSpPr>
          <p:nvPr/>
        </p:nvSpPr>
        <p:spPr bwMode="auto">
          <a:xfrm>
            <a:off x="4346386" y="3908463"/>
            <a:ext cx="3497226" cy="236432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tx1"/>
                </a:solidFill>
                <a:ea typeface="Segoe UI" pitchFamily="34" charset="0"/>
                <a:cs typeface="Segoe UI" pitchFamily="34" charset="0"/>
              </a:rPr>
              <a:t>Conditions</a:t>
            </a:r>
          </a:p>
        </p:txBody>
      </p:sp>
      <p:sp>
        <p:nvSpPr>
          <p:cNvPr id="11" name="Rectangle 10">
            <a:extLst>
              <a:ext uri="{FF2B5EF4-FFF2-40B4-BE49-F238E27FC236}">
                <a16:creationId xmlns:a16="http://schemas.microsoft.com/office/drawing/2014/main" id="{89E29CE2-9A3C-A79F-DADA-764671D7C3F7}"/>
              </a:ext>
              <a:ext uri="{C183D7F6-B498-43B3-948B-1728B52AA6E4}">
                <adec:decorative xmlns:adec="http://schemas.microsoft.com/office/drawing/2017/decorative" val="1"/>
              </a:ext>
            </a:extLst>
          </p:cNvPr>
          <p:cNvSpPr>
            <a:spLocks/>
          </p:cNvSpPr>
          <p:nvPr/>
        </p:nvSpPr>
        <p:spPr bwMode="auto">
          <a:xfrm>
            <a:off x="8104510" y="3908463"/>
            <a:ext cx="3497226" cy="236432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tx1"/>
                </a:solidFill>
                <a:ea typeface="Segoe UI" pitchFamily="34" charset="0"/>
                <a:cs typeface="Segoe UI" pitchFamily="34" charset="0"/>
              </a:rPr>
              <a:t>Expressions</a:t>
            </a:r>
          </a:p>
        </p:txBody>
      </p:sp>
    </p:spTree>
    <p:extLst>
      <p:ext uri="{BB962C8B-B14F-4D97-AF65-F5344CB8AC3E}">
        <p14:creationId xmlns:p14="http://schemas.microsoft.com/office/powerpoint/2010/main" val="28821234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76CA-99E2-1CE7-686E-ED7D64D6ED46}"/>
              </a:ext>
            </a:extLst>
          </p:cNvPr>
          <p:cNvSpPr>
            <a:spLocks noGrp="1"/>
          </p:cNvSpPr>
          <p:nvPr>
            <p:ph type="title"/>
          </p:nvPr>
        </p:nvSpPr>
        <p:spPr/>
        <p:txBody>
          <a:bodyPr/>
          <a:lstStyle/>
          <a:p>
            <a:r>
              <a:rPr lang="en-US"/>
              <a:t>Dynamic Content</a:t>
            </a:r>
          </a:p>
        </p:txBody>
      </p:sp>
      <p:sp>
        <p:nvSpPr>
          <p:cNvPr id="3" name="Rectangle 2">
            <a:extLst>
              <a:ext uri="{FF2B5EF4-FFF2-40B4-BE49-F238E27FC236}">
                <a16:creationId xmlns:a16="http://schemas.microsoft.com/office/drawing/2014/main" id="{95DDD937-FCDC-5EEE-E719-F4521F2F5C4E}"/>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50C18A8-5391-3026-C743-6991A0E68888}"/>
              </a:ext>
            </a:extLst>
          </p:cNvPr>
          <p:cNvPicPr>
            <a:picLocks noChangeAspect="1"/>
          </p:cNvPicPr>
          <p:nvPr/>
        </p:nvPicPr>
        <p:blipFill>
          <a:blip r:embed="rId3"/>
          <a:stretch>
            <a:fillRect/>
          </a:stretch>
        </p:blipFill>
        <p:spPr>
          <a:xfrm>
            <a:off x="3060259" y="1474470"/>
            <a:ext cx="6503335" cy="4556760"/>
          </a:xfrm>
          <a:prstGeom prst="rect">
            <a:avLst/>
          </a:prstGeom>
        </p:spPr>
      </p:pic>
    </p:spTree>
    <p:extLst>
      <p:ext uri="{BB962C8B-B14F-4D97-AF65-F5344CB8AC3E}">
        <p14:creationId xmlns:p14="http://schemas.microsoft.com/office/powerpoint/2010/main" val="15125017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09CAB3-1E83-5D02-C898-BDA5BC103BA1}"/>
              </a:ext>
            </a:extLst>
          </p:cNvPr>
          <p:cNvSpPr>
            <a:spLocks noGrp="1"/>
          </p:cNvSpPr>
          <p:nvPr>
            <p:ph type="title"/>
          </p:nvPr>
        </p:nvSpPr>
        <p:spPr>
          <a:xfrm>
            <a:off x="588262" y="585216"/>
            <a:ext cx="8193024" cy="492443"/>
          </a:xfrm>
        </p:spPr>
        <p:txBody>
          <a:bodyPr/>
          <a:lstStyle/>
          <a:p>
            <a:r>
              <a:rPr lang="en-US"/>
              <a:t>Module Agenda</a:t>
            </a:r>
            <a:endParaRPr lang="en-GB"/>
          </a:p>
        </p:txBody>
      </p:sp>
      <p:sp>
        <p:nvSpPr>
          <p:cNvPr id="8" name="Text Placeholder 7">
            <a:extLst>
              <a:ext uri="{FF2B5EF4-FFF2-40B4-BE49-F238E27FC236}">
                <a16:creationId xmlns:a16="http://schemas.microsoft.com/office/drawing/2014/main" id="{981FB970-1FA5-6C13-E12E-70940A55A303}"/>
              </a:ext>
            </a:extLst>
          </p:cNvPr>
          <p:cNvSpPr>
            <a:spLocks noGrp="1"/>
          </p:cNvSpPr>
          <p:nvPr>
            <p:ph type="body" sz="quarter" idx="15"/>
          </p:nvPr>
        </p:nvSpPr>
        <p:spPr>
          <a:xfrm>
            <a:off x="586389" y="1818177"/>
            <a:ext cx="9874347" cy="1815882"/>
          </a:xfrm>
        </p:spPr>
        <p:txBody>
          <a:bodyPr/>
          <a:lstStyle/>
          <a:p>
            <a:pPr marL="282575" lvl="1" indent="-282575">
              <a:spcBef>
                <a:spcPts val="0"/>
              </a:spcBef>
              <a:spcAft>
                <a:spcPts val="1200"/>
              </a:spcAft>
            </a:pPr>
            <a:r>
              <a:rPr lang="en-US" sz="2200" dirty="0">
                <a:cs typeface="Segoe UI" panose="020B0502040204020203" pitchFamily="34" charset="0"/>
              </a:rPr>
              <a:t>Create and Manage Cloud Flows</a:t>
            </a:r>
          </a:p>
          <a:p>
            <a:pPr marL="282575" lvl="1" indent="-282575">
              <a:spcBef>
                <a:spcPts val="0"/>
              </a:spcBef>
              <a:spcAft>
                <a:spcPts val="1200"/>
              </a:spcAft>
            </a:pPr>
            <a:r>
              <a:rPr lang="en-US" sz="2200" dirty="0">
                <a:cs typeface="Segoe UI" panose="020B0502040204020203" pitchFamily="34" charset="0"/>
              </a:rPr>
              <a:t>Flow Logic</a:t>
            </a:r>
          </a:p>
          <a:p>
            <a:pPr marL="282575" lvl="1" indent="-282575">
              <a:spcBef>
                <a:spcPts val="0"/>
              </a:spcBef>
              <a:spcAft>
                <a:spcPts val="1200"/>
              </a:spcAft>
            </a:pPr>
            <a:r>
              <a:rPr lang="en-US" altLang="zh-CN" sz="2200" dirty="0">
                <a:cs typeface="Segoe UI" panose="020B0502040204020203" pitchFamily="34" charset="0"/>
              </a:rPr>
              <a:t>Advanced Flow Scenarios</a:t>
            </a:r>
            <a:endParaRPr lang="en-US" sz="2200" dirty="0">
              <a:cs typeface="Segoe UI" panose="020B0502040204020203" pitchFamily="34" charset="0"/>
            </a:endParaRPr>
          </a:p>
          <a:p>
            <a:pPr marL="282575" lvl="1" indent="-282575">
              <a:spcBef>
                <a:spcPts val="0"/>
              </a:spcBef>
              <a:spcAft>
                <a:spcPts val="1200"/>
              </a:spcAft>
            </a:pPr>
            <a:r>
              <a:rPr lang="en-US" sz="2200" dirty="0">
                <a:cs typeface="Segoe UI" panose="020B0502040204020203" pitchFamily="34" charset="0"/>
              </a:rPr>
              <a:t>Deploy and Monitor</a:t>
            </a:r>
          </a:p>
        </p:txBody>
      </p:sp>
    </p:spTree>
    <p:extLst>
      <p:ext uri="{BB962C8B-B14F-4D97-AF65-F5344CB8AC3E}">
        <p14:creationId xmlns:p14="http://schemas.microsoft.com/office/powerpoint/2010/main" val="3124885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76CA-99E2-1CE7-686E-ED7D64D6ED46}"/>
              </a:ext>
            </a:extLst>
          </p:cNvPr>
          <p:cNvSpPr>
            <a:spLocks noGrp="1"/>
          </p:cNvSpPr>
          <p:nvPr>
            <p:ph type="title"/>
          </p:nvPr>
        </p:nvSpPr>
        <p:spPr/>
        <p:txBody>
          <a:bodyPr/>
          <a:lstStyle/>
          <a:p>
            <a:r>
              <a:rPr lang="en-US"/>
              <a:t>Expressions</a:t>
            </a:r>
          </a:p>
        </p:txBody>
      </p:sp>
      <p:sp>
        <p:nvSpPr>
          <p:cNvPr id="3" name="Rectangle 2">
            <a:extLst>
              <a:ext uri="{FF2B5EF4-FFF2-40B4-BE49-F238E27FC236}">
                <a16:creationId xmlns:a16="http://schemas.microsoft.com/office/drawing/2014/main" id="{95DDD937-FCDC-5EEE-E719-F4521F2F5C4E}"/>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41DF99F-3C9C-F8E3-30E4-D3AA20242B0F}"/>
              </a:ext>
            </a:extLst>
          </p:cNvPr>
          <p:cNvPicPr>
            <a:picLocks noChangeAspect="1"/>
          </p:cNvPicPr>
          <p:nvPr/>
        </p:nvPicPr>
        <p:blipFill>
          <a:blip r:embed="rId3"/>
          <a:stretch>
            <a:fillRect/>
          </a:stretch>
        </p:blipFill>
        <p:spPr>
          <a:xfrm>
            <a:off x="2599372" y="1468120"/>
            <a:ext cx="6993255" cy="4662170"/>
          </a:xfrm>
          <a:prstGeom prst="rect">
            <a:avLst/>
          </a:prstGeom>
        </p:spPr>
      </p:pic>
    </p:spTree>
    <p:extLst>
      <p:ext uri="{BB962C8B-B14F-4D97-AF65-F5344CB8AC3E}">
        <p14:creationId xmlns:p14="http://schemas.microsoft.com/office/powerpoint/2010/main" val="18169615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76CA-99E2-1CE7-686E-ED7D64D6ED46}"/>
              </a:ext>
            </a:extLst>
          </p:cNvPr>
          <p:cNvSpPr>
            <a:spLocks noGrp="1"/>
          </p:cNvSpPr>
          <p:nvPr>
            <p:ph type="title"/>
          </p:nvPr>
        </p:nvSpPr>
        <p:spPr/>
        <p:txBody>
          <a:bodyPr/>
          <a:lstStyle/>
          <a:p>
            <a:r>
              <a:rPr lang="en-US" sz="3200"/>
              <a:t>Many Reasons to Use Expressions</a:t>
            </a:r>
            <a:endParaRPr lang="en-US"/>
          </a:p>
        </p:txBody>
      </p:sp>
      <p:sp>
        <p:nvSpPr>
          <p:cNvPr id="3" name="Rectangle 2">
            <a:extLst>
              <a:ext uri="{FF2B5EF4-FFF2-40B4-BE49-F238E27FC236}">
                <a16:creationId xmlns:a16="http://schemas.microsoft.com/office/drawing/2014/main" id="{95DDD937-FCDC-5EEE-E719-F4521F2F5C4E}"/>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 name="Text Placeholder 2" descr="reasons to use expressions">
            <a:extLst>
              <a:ext uri="{FF2B5EF4-FFF2-40B4-BE49-F238E27FC236}">
                <a16:creationId xmlns:a16="http://schemas.microsoft.com/office/drawing/2014/main" id="{1D523172-54A6-5AEF-63EB-F8E921DA77C6}"/>
              </a:ext>
            </a:extLst>
          </p:cNvPr>
          <p:cNvGraphicFramePr>
            <a:graphicFrameLocks/>
          </p:cNvGraphicFramePr>
          <p:nvPr>
            <p:extLst>
              <p:ext uri="{D42A27DB-BD31-4B8C-83A1-F6EECF244321}">
                <p14:modId xmlns:p14="http://schemas.microsoft.com/office/powerpoint/2010/main" val="1783944013"/>
              </p:ext>
            </p:extLst>
          </p:nvPr>
        </p:nvGraphicFramePr>
        <p:xfrm>
          <a:off x="753903" y="1499616"/>
          <a:ext cx="10682194" cy="4562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98461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p:txBody>
          <a:bodyPr/>
          <a:lstStyle/>
          <a:p>
            <a:r>
              <a:rPr lang="en-US"/>
              <a:t>Power Automate vs Power Apps Power </a:t>
            </a:r>
            <a:r>
              <a:rPr lang="en-US" err="1"/>
              <a:t>Fx</a:t>
            </a:r>
            <a:r>
              <a:rPr lang="en-US"/>
              <a:t> Language</a:t>
            </a:r>
          </a:p>
        </p:txBody>
      </p:sp>
      <p:sp>
        <p:nvSpPr>
          <p:cNvPr id="3" name="Oval 2">
            <a:extLst>
              <a:ext uri="{FF2B5EF4-FFF2-40B4-BE49-F238E27FC236}">
                <a16:creationId xmlns:a16="http://schemas.microsoft.com/office/drawing/2014/main" id="{8EAF93E1-5AF3-8DC8-A4FC-605990A85C5D}"/>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4" name="Text Placeholder 5">
            <a:extLst>
              <a:ext uri="{FF2B5EF4-FFF2-40B4-BE49-F238E27FC236}">
                <a16:creationId xmlns:a16="http://schemas.microsoft.com/office/drawing/2014/main" id="{1079C227-17CA-BA37-D4A2-C06807231C19}"/>
              </a:ext>
            </a:extLst>
          </p:cNvPr>
          <p:cNvSpPr txBox="1">
            <a:spLocks/>
          </p:cNvSpPr>
          <p:nvPr/>
        </p:nvSpPr>
        <p:spPr>
          <a:xfrm>
            <a:off x="1319213" y="1523706"/>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Both were inspired by Excel</a:t>
            </a:r>
          </a:p>
        </p:txBody>
      </p:sp>
      <p:sp>
        <p:nvSpPr>
          <p:cNvPr id="5" name="Oval 4">
            <a:extLst>
              <a:ext uri="{FF2B5EF4-FFF2-40B4-BE49-F238E27FC236}">
                <a16:creationId xmlns:a16="http://schemas.microsoft.com/office/drawing/2014/main" id="{B72B1306-2291-DC3D-57D9-4D4ECE89F999}"/>
              </a:ext>
              <a:ext uri="{C183D7F6-B498-43B3-948B-1728B52AA6E4}">
                <adec:decorative xmlns:adec="http://schemas.microsoft.com/office/drawing/2017/decorative" val="0"/>
              </a:ext>
            </a:extLst>
          </p:cNvPr>
          <p:cNvSpPr>
            <a:spLocks/>
          </p:cNvSpPr>
          <p:nvPr/>
        </p:nvSpPr>
        <p:spPr bwMode="auto">
          <a:xfrm>
            <a:off x="588963" y="214660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6" name="Text Placeholder 1">
            <a:extLst>
              <a:ext uri="{FF2B5EF4-FFF2-40B4-BE49-F238E27FC236}">
                <a16:creationId xmlns:a16="http://schemas.microsoft.com/office/drawing/2014/main" id="{A56F324E-299B-ED73-B6C3-E1F4247C0854}"/>
              </a:ext>
            </a:extLst>
          </p:cNvPr>
          <p:cNvSpPr txBox="1">
            <a:spLocks/>
          </p:cNvSpPr>
          <p:nvPr/>
        </p:nvSpPr>
        <p:spPr>
          <a:xfrm>
            <a:off x="1319213" y="2283546"/>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Power Automate needs to work with JSON, so it has some different concepts</a:t>
            </a:r>
          </a:p>
        </p:txBody>
      </p:sp>
      <p:sp>
        <p:nvSpPr>
          <p:cNvPr id="7" name="Oval 6">
            <a:extLst>
              <a:ext uri="{FF2B5EF4-FFF2-40B4-BE49-F238E27FC236}">
                <a16:creationId xmlns:a16="http://schemas.microsoft.com/office/drawing/2014/main" id="{336F131D-6D8F-B48C-8098-4180C55B7D4F}"/>
              </a:ext>
              <a:ext uri="{C183D7F6-B498-43B3-948B-1728B52AA6E4}">
                <adec:decorative xmlns:adec="http://schemas.microsoft.com/office/drawing/2017/decorative" val="0"/>
              </a:ext>
            </a:extLst>
          </p:cNvPr>
          <p:cNvSpPr>
            <a:spLocks/>
          </p:cNvSpPr>
          <p:nvPr/>
        </p:nvSpPr>
        <p:spPr bwMode="auto">
          <a:xfrm>
            <a:off x="588963" y="290644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8" name="Text Placeholder 2">
            <a:extLst>
              <a:ext uri="{FF2B5EF4-FFF2-40B4-BE49-F238E27FC236}">
                <a16:creationId xmlns:a16="http://schemas.microsoft.com/office/drawing/2014/main" id="{8CE666BF-65D6-6B18-92F6-E168C4A7AA11}"/>
              </a:ext>
            </a:extLst>
          </p:cNvPr>
          <p:cNvSpPr txBox="1">
            <a:spLocks/>
          </p:cNvSpPr>
          <p:nvPr/>
        </p:nvSpPr>
        <p:spPr>
          <a:xfrm>
            <a:off x="1319213" y="3043384"/>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Some function names are the same, but many are different</a:t>
            </a:r>
          </a:p>
        </p:txBody>
      </p:sp>
      <p:sp>
        <p:nvSpPr>
          <p:cNvPr id="9" name="Oval 8">
            <a:extLst>
              <a:ext uri="{FF2B5EF4-FFF2-40B4-BE49-F238E27FC236}">
                <a16:creationId xmlns:a16="http://schemas.microsoft.com/office/drawing/2014/main" id="{BE480E4A-3C95-5D77-C003-FCF2A7F30C6C}"/>
              </a:ext>
              <a:ext uri="{C183D7F6-B498-43B3-948B-1728B52AA6E4}">
                <adec:decorative xmlns:adec="http://schemas.microsoft.com/office/drawing/2017/decorative" val="0"/>
              </a:ext>
            </a:extLst>
          </p:cNvPr>
          <p:cNvSpPr>
            <a:spLocks/>
          </p:cNvSpPr>
          <p:nvPr/>
        </p:nvSpPr>
        <p:spPr bwMode="auto">
          <a:xfrm>
            <a:off x="588963" y="3666285"/>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10" name="Text Placeholder 5">
            <a:extLst>
              <a:ext uri="{FF2B5EF4-FFF2-40B4-BE49-F238E27FC236}">
                <a16:creationId xmlns:a16="http://schemas.microsoft.com/office/drawing/2014/main" id="{BD72EC56-FC07-8785-C34A-7EF27D42AF23}"/>
              </a:ext>
            </a:extLst>
          </p:cNvPr>
          <p:cNvSpPr txBox="1">
            <a:spLocks/>
          </p:cNvSpPr>
          <p:nvPr/>
        </p:nvSpPr>
        <p:spPr>
          <a:xfrm>
            <a:off x="1319213" y="3803223"/>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Power </a:t>
            </a:r>
            <a:r>
              <a:rPr lang="en-US" sz="1800" err="1"/>
              <a:t>Fx</a:t>
            </a:r>
            <a:r>
              <a:rPr lang="en-US" sz="1800"/>
              <a:t> overloads operators like + but Power Automate does not</a:t>
            </a:r>
          </a:p>
        </p:txBody>
      </p:sp>
      <p:sp>
        <p:nvSpPr>
          <p:cNvPr id="11" name="Oval 10">
            <a:extLst>
              <a:ext uri="{FF2B5EF4-FFF2-40B4-BE49-F238E27FC236}">
                <a16:creationId xmlns:a16="http://schemas.microsoft.com/office/drawing/2014/main" id="{201476F1-5AE3-16DD-D3A2-4EDC96B7E07E}"/>
              </a:ext>
              <a:ext uri="{C183D7F6-B498-43B3-948B-1728B52AA6E4}">
                <adec:decorative xmlns:adec="http://schemas.microsoft.com/office/drawing/2017/decorative" val="0"/>
              </a:ext>
            </a:extLst>
          </p:cNvPr>
          <p:cNvSpPr>
            <a:spLocks/>
          </p:cNvSpPr>
          <p:nvPr/>
        </p:nvSpPr>
        <p:spPr bwMode="auto">
          <a:xfrm>
            <a:off x="588963" y="442612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5</a:t>
            </a:r>
            <a:endParaRPr lang="en-IN" sz="2400" b="1">
              <a:solidFill>
                <a:schemeClr val="tx1"/>
              </a:solidFill>
            </a:endParaRPr>
          </a:p>
        </p:txBody>
      </p:sp>
      <p:sp>
        <p:nvSpPr>
          <p:cNvPr id="12" name="Text Placeholder 1">
            <a:extLst>
              <a:ext uri="{FF2B5EF4-FFF2-40B4-BE49-F238E27FC236}">
                <a16:creationId xmlns:a16="http://schemas.microsoft.com/office/drawing/2014/main" id="{44BE3081-D07A-7595-F24E-1C2F3331E102}"/>
              </a:ext>
            </a:extLst>
          </p:cNvPr>
          <p:cNvSpPr txBox="1">
            <a:spLocks/>
          </p:cNvSpPr>
          <p:nvPr/>
        </p:nvSpPr>
        <p:spPr>
          <a:xfrm>
            <a:off x="1319213" y="4563061"/>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Any operation and operator are presented as action/function, e.g., for +</a:t>
            </a:r>
          </a:p>
        </p:txBody>
      </p:sp>
      <p:sp>
        <p:nvSpPr>
          <p:cNvPr id="21" name="Text Placeholder 1">
            <a:extLst>
              <a:ext uri="{FF2B5EF4-FFF2-40B4-BE49-F238E27FC236}">
                <a16:creationId xmlns:a16="http://schemas.microsoft.com/office/drawing/2014/main" id="{D6B8DBE8-9FE7-ADE5-BEB7-066F80EBC1B9}"/>
              </a:ext>
            </a:extLst>
          </p:cNvPr>
          <p:cNvSpPr txBox="1">
            <a:spLocks/>
          </p:cNvSpPr>
          <p:nvPr/>
        </p:nvSpPr>
        <p:spPr>
          <a:xfrm>
            <a:off x="1319213" y="5030052"/>
            <a:ext cx="10280650" cy="482894"/>
          </a:xfrm>
          <a:prstGeom prst="rect">
            <a:avLst/>
          </a:prstGeom>
          <a:solidFill>
            <a:schemeClr val="bg1"/>
          </a:solidFill>
          <a:ln w="38100">
            <a:solidFill>
              <a:srgbClr val="C73ECC"/>
            </a:solidFill>
          </a:ln>
        </p:spPr>
        <p:txBody>
          <a:bodyPr lIns="91440" tIns="45720" rIns="91440" bIns="4572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en-GB" sz="1800">
                <a:latin typeface="Consolas" panose="020B0609020204030204" pitchFamily="49" charset="0"/>
                <a:cs typeface="Consolas" panose="020B0609020204030204" pitchFamily="49" charset="0"/>
              </a:rPr>
              <a:t>add(&lt;summand_1&gt;, &lt;summand_2&gt;)</a:t>
            </a:r>
          </a:p>
        </p:txBody>
      </p:sp>
      <p:sp>
        <p:nvSpPr>
          <p:cNvPr id="19" name="Oval 18">
            <a:extLst>
              <a:ext uri="{FF2B5EF4-FFF2-40B4-BE49-F238E27FC236}">
                <a16:creationId xmlns:a16="http://schemas.microsoft.com/office/drawing/2014/main" id="{2CEB7093-C504-C69D-4D8A-8A724A6BC3FB}"/>
              </a:ext>
              <a:ext uri="{C183D7F6-B498-43B3-948B-1728B52AA6E4}">
                <adec:decorative xmlns:adec="http://schemas.microsoft.com/office/drawing/2017/decorative" val="0"/>
              </a:ext>
            </a:extLst>
          </p:cNvPr>
          <p:cNvSpPr>
            <a:spLocks/>
          </p:cNvSpPr>
          <p:nvPr/>
        </p:nvSpPr>
        <p:spPr bwMode="auto">
          <a:xfrm>
            <a:off x="588963" y="572191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6</a:t>
            </a:r>
            <a:endParaRPr lang="en-IN" sz="2400" b="1">
              <a:solidFill>
                <a:schemeClr val="tx1"/>
              </a:solidFill>
            </a:endParaRPr>
          </a:p>
        </p:txBody>
      </p:sp>
      <p:sp>
        <p:nvSpPr>
          <p:cNvPr id="20" name="Text Placeholder 1">
            <a:extLst>
              <a:ext uri="{FF2B5EF4-FFF2-40B4-BE49-F238E27FC236}">
                <a16:creationId xmlns:a16="http://schemas.microsoft.com/office/drawing/2014/main" id="{864B2D06-C270-A176-D5E3-356DC671BF4C}"/>
              </a:ext>
            </a:extLst>
          </p:cNvPr>
          <p:cNvSpPr txBox="1">
            <a:spLocks/>
          </p:cNvSpPr>
          <p:nvPr/>
        </p:nvSpPr>
        <p:spPr>
          <a:xfrm>
            <a:off x="1319213" y="5858847"/>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In the future Power </a:t>
            </a:r>
            <a:r>
              <a:rPr lang="en-US" sz="1800" err="1"/>
              <a:t>Fx</a:t>
            </a:r>
            <a:r>
              <a:rPr lang="en-US" sz="1800"/>
              <a:t> use will extend to Power Automate</a:t>
            </a:r>
            <a:endParaRPr lang="en-GB" sz="1800"/>
          </a:p>
        </p:txBody>
      </p:sp>
    </p:spTree>
    <p:extLst>
      <p:ext uri="{BB962C8B-B14F-4D97-AF65-F5344CB8AC3E}">
        <p14:creationId xmlns:p14="http://schemas.microsoft.com/office/powerpoint/2010/main" val="8445654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D9190-96EA-0B4A-1A2E-C71AF0036D40}"/>
              </a:ext>
            </a:extLst>
          </p:cNvPr>
          <p:cNvSpPr>
            <a:spLocks noGrp="1"/>
          </p:cNvSpPr>
          <p:nvPr>
            <p:ph type="title"/>
          </p:nvPr>
        </p:nvSpPr>
        <p:spPr/>
        <p:txBody>
          <a:bodyPr/>
          <a:lstStyle/>
          <a:p>
            <a:r>
              <a:rPr lang="en-US">
                <a:solidFill>
                  <a:schemeClr val="tx1"/>
                </a:solidFill>
              </a:rPr>
              <a:t>Important Expressions </a:t>
            </a:r>
            <a:endParaRPr lang="en-US"/>
          </a:p>
        </p:txBody>
      </p:sp>
      <p:sp>
        <p:nvSpPr>
          <p:cNvPr id="3" name="Oval 2">
            <a:extLst>
              <a:ext uri="{FF2B5EF4-FFF2-40B4-BE49-F238E27FC236}">
                <a16:creationId xmlns:a16="http://schemas.microsoft.com/office/drawing/2014/main" id="{6BC60F28-34CC-9E3B-46E5-3D13FE6C809F}"/>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4" name="Text Placeholder 5">
            <a:extLst>
              <a:ext uri="{FF2B5EF4-FFF2-40B4-BE49-F238E27FC236}">
                <a16:creationId xmlns:a16="http://schemas.microsoft.com/office/drawing/2014/main" id="{523652EB-F2FB-3B65-0903-6C9E5292B649}"/>
              </a:ext>
            </a:extLst>
          </p:cNvPr>
          <p:cNvSpPr txBox="1">
            <a:spLocks/>
          </p:cNvSpPr>
          <p:nvPr/>
        </p:nvSpPr>
        <p:spPr>
          <a:xfrm>
            <a:off x="1319213" y="1492929"/>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dirty="0"/>
              <a:t>Azure Logic Apps and Power Automate</a:t>
            </a:r>
          </a:p>
        </p:txBody>
      </p:sp>
      <p:sp>
        <p:nvSpPr>
          <p:cNvPr id="5" name="Text Placeholder 5">
            <a:extLst>
              <a:ext uri="{FF2B5EF4-FFF2-40B4-BE49-F238E27FC236}">
                <a16:creationId xmlns:a16="http://schemas.microsoft.com/office/drawing/2014/main" id="{02BCBA89-FE97-EEA6-2520-C3305C01ED9B}"/>
              </a:ext>
            </a:extLst>
          </p:cNvPr>
          <p:cNvSpPr txBox="1">
            <a:spLocks/>
          </p:cNvSpPr>
          <p:nvPr/>
        </p:nvSpPr>
        <p:spPr>
          <a:xfrm>
            <a:off x="1319213" y="1954198"/>
            <a:ext cx="10280650" cy="984885"/>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Bef>
                <a:spcPts val="600"/>
              </a:spcBef>
              <a:buClr>
                <a:schemeClr val="tx1"/>
              </a:buClr>
              <a:buFont typeface="Arial" panose="020B0604020202020204" pitchFamily="34" charset="0"/>
              <a:buChar char="•"/>
            </a:pPr>
            <a:r>
              <a:rPr lang="en-US" sz="1800" dirty="0"/>
              <a:t>Power Automate is based on Azure Logic Apps</a:t>
            </a:r>
          </a:p>
          <a:p>
            <a:pPr marL="228600" indent="-228600">
              <a:spcBef>
                <a:spcPts val="600"/>
              </a:spcBef>
              <a:buClr>
                <a:schemeClr val="tx1"/>
              </a:buClr>
              <a:buFont typeface="Arial" panose="020B0604020202020204" pitchFamily="34" charset="0"/>
              <a:buChar char="•"/>
            </a:pPr>
            <a:r>
              <a:rPr lang="en-US" sz="1800" dirty="0"/>
              <a:t>Expression functions are identical </a:t>
            </a:r>
          </a:p>
          <a:p>
            <a:pPr marL="228600" indent="-228600">
              <a:spcBef>
                <a:spcPts val="600"/>
              </a:spcBef>
              <a:buClr>
                <a:schemeClr val="tx1"/>
              </a:buClr>
              <a:buFont typeface="Arial" panose="020B0604020202020204" pitchFamily="34" charset="0"/>
              <a:buChar char="•"/>
            </a:pPr>
            <a:r>
              <a:rPr lang="en-AU" sz="1800" b="0" i="0" dirty="0">
                <a:solidFill>
                  <a:srgbClr val="0078D4"/>
                </a:solidFill>
                <a:effectLst/>
                <a:hlinkClick r:id="rId3" tooltip="https://learn.microsoft.com/en-us/azure/logic-apps/workflow-definition-language-functions-reference">
                  <a:extLst>
                    <a:ext uri="{A12FA001-AC4F-418D-AE19-62706E023703}">
                      <ahyp:hlinkClr xmlns:ahyp="http://schemas.microsoft.com/office/drawing/2018/hyperlinkcolor" val="tx"/>
                    </a:ext>
                  </a:extLst>
                </a:hlinkClick>
              </a:rPr>
              <a:t>Reference guide for expression functions</a:t>
            </a:r>
            <a:endParaRPr lang="en-US" sz="1800" b="1" dirty="0">
              <a:solidFill>
                <a:srgbClr val="0078D4"/>
              </a:solidFill>
            </a:endParaRPr>
          </a:p>
        </p:txBody>
      </p:sp>
      <p:sp>
        <p:nvSpPr>
          <p:cNvPr id="6" name="Oval 5">
            <a:extLst>
              <a:ext uri="{FF2B5EF4-FFF2-40B4-BE49-F238E27FC236}">
                <a16:creationId xmlns:a16="http://schemas.microsoft.com/office/drawing/2014/main" id="{35FE3987-8F39-2024-F148-25F1EE6A9F26}"/>
              </a:ext>
              <a:ext uri="{C183D7F6-B498-43B3-948B-1728B52AA6E4}">
                <adec:decorative xmlns:adec="http://schemas.microsoft.com/office/drawing/2017/decorative" val="0"/>
              </a:ext>
            </a:extLst>
          </p:cNvPr>
          <p:cNvSpPr>
            <a:spLocks/>
          </p:cNvSpPr>
          <p:nvPr/>
        </p:nvSpPr>
        <p:spPr bwMode="auto">
          <a:xfrm>
            <a:off x="588963" y="318259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7" name="Text Placeholder 5">
            <a:extLst>
              <a:ext uri="{FF2B5EF4-FFF2-40B4-BE49-F238E27FC236}">
                <a16:creationId xmlns:a16="http://schemas.microsoft.com/office/drawing/2014/main" id="{F300550F-BBE3-DB2A-6410-2236A4A6A5D5}"/>
              </a:ext>
            </a:extLst>
          </p:cNvPr>
          <p:cNvSpPr txBox="1">
            <a:spLocks/>
          </p:cNvSpPr>
          <p:nvPr/>
        </p:nvSpPr>
        <p:spPr>
          <a:xfrm>
            <a:off x="1319213" y="3288751"/>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Important expressions</a:t>
            </a:r>
          </a:p>
        </p:txBody>
      </p:sp>
      <p:sp>
        <p:nvSpPr>
          <p:cNvPr id="8" name="Text Placeholder 5">
            <a:extLst>
              <a:ext uri="{FF2B5EF4-FFF2-40B4-BE49-F238E27FC236}">
                <a16:creationId xmlns:a16="http://schemas.microsoft.com/office/drawing/2014/main" id="{C445018D-B732-9010-0835-DD346DC40D17}"/>
              </a:ext>
            </a:extLst>
          </p:cNvPr>
          <p:cNvSpPr txBox="1">
            <a:spLocks/>
          </p:cNvSpPr>
          <p:nvPr/>
        </p:nvSpPr>
        <p:spPr>
          <a:xfrm>
            <a:off x="1319213" y="3762888"/>
            <a:ext cx="10280650" cy="1692771"/>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Bef>
                <a:spcPts val="600"/>
              </a:spcBef>
              <a:buClr>
                <a:schemeClr val="tx1"/>
              </a:buClr>
            </a:pPr>
            <a:r>
              <a:rPr lang="en-US" sz="1800" b="1"/>
              <a:t>body(</a:t>
            </a:r>
            <a:r>
              <a:rPr lang="en-US" sz="1800" b="1" err="1"/>
              <a:t>stepName</a:t>
            </a:r>
            <a:r>
              <a:rPr lang="en-US" sz="1800" b="1"/>
              <a:t>) </a:t>
            </a:r>
            <a:r>
              <a:rPr lang="en-US" sz="1800"/>
              <a:t>– Returns object with properties from a step</a:t>
            </a:r>
          </a:p>
          <a:p>
            <a:pPr marL="228600" indent="-228600">
              <a:spcBef>
                <a:spcPts val="600"/>
              </a:spcBef>
              <a:buClr>
                <a:schemeClr val="tx1"/>
              </a:buClr>
            </a:pPr>
            <a:r>
              <a:rPr lang="en-US" sz="1800" b="1" err="1"/>
              <a:t>triggerBody</a:t>
            </a:r>
            <a:r>
              <a:rPr lang="en-US" sz="1800" b="1"/>
              <a:t>() </a:t>
            </a:r>
            <a:r>
              <a:rPr lang="en-US" sz="1800"/>
              <a:t>– Like body() but for trigger output</a:t>
            </a:r>
          </a:p>
          <a:p>
            <a:pPr marL="228600" indent="-228600">
              <a:spcBef>
                <a:spcPts val="600"/>
              </a:spcBef>
              <a:buClr>
                <a:schemeClr val="tx1"/>
              </a:buClr>
            </a:pPr>
            <a:r>
              <a:rPr lang="en-US" sz="1800" b="1"/>
              <a:t>item() </a:t>
            </a:r>
            <a:r>
              <a:rPr lang="en-US" sz="1800"/>
              <a:t>– Used to reference the current item in Apply to each</a:t>
            </a:r>
          </a:p>
          <a:p>
            <a:pPr marL="228600" indent="-228600">
              <a:spcBef>
                <a:spcPts val="600"/>
              </a:spcBef>
              <a:buClr>
                <a:schemeClr val="tx1"/>
              </a:buClr>
            </a:pPr>
            <a:r>
              <a:rPr lang="en-US" sz="1800" b="1"/>
              <a:t>variables(</a:t>
            </a:r>
            <a:r>
              <a:rPr lang="en-US" sz="1800" b="1" err="1"/>
              <a:t>variableName</a:t>
            </a:r>
            <a:r>
              <a:rPr lang="en-US" sz="1800" b="1"/>
              <a:t>) </a:t>
            </a:r>
            <a:r>
              <a:rPr lang="en-US" sz="1800"/>
              <a:t>– Reference a variable</a:t>
            </a:r>
          </a:p>
          <a:p>
            <a:pPr marL="228600" indent="-228600">
              <a:spcBef>
                <a:spcPts val="600"/>
              </a:spcBef>
              <a:buClr>
                <a:schemeClr val="tx1"/>
              </a:buClr>
            </a:pPr>
            <a:r>
              <a:rPr lang="en-US" sz="1800" b="1"/>
              <a:t>parameters(</a:t>
            </a:r>
            <a:r>
              <a:rPr lang="en-US" sz="1800" b="1" err="1"/>
              <a:t>parameterName</a:t>
            </a:r>
            <a:r>
              <a:rPr lang="en-US" sz="1800" b="1"/>
              <a:t>) </a:t>
            </a:r>
            <a:r>
              <a:rPr lang="en-US" sz="1800"/>
              <a:t>– Environment variable</a:t>
            </a:r>
          </a:p>
        </p:txBody>
      </p:sp>
    </p:spTree>
    <p:extLst>
      <p:ext uri="{BB962C8B-B14F-4D97-AF65-F5344CB8AC3E}">
        <p14:creationId xmlns:p14="http://schemas.microsoft.com/office/powerpoint/2010/main" val="18348607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D9190-96EA-0B4A-1A2E-C71AF0036D40}"/>
              </a:ext>
            </a:extLst>
          </p:cNvPr>
          <p:cNvSpPr>
            <a:spLocks noGrp="1"/>
          </p:cNvSpPr>
          <p:nvPr>
            <p:ph type="title"/>
          </p:nvPr>
        </p:nvSpPr>
        <p:spPr>
          <a:xfrm>
            <a:off x="588262" y="585216"/>
            <a:ext cx="11013474" cy="492443"/>
          </a:xfrm>
        </p:spPr>
        <p:txBody>
          <a:bodyPr/>
          <a:lstStyle/>
          <a:p>
            <a:r>
              <a:rPr lang="en-US">
                <a:solidFill>
                  <a:schemeClr val="tx1"/>
                </a:solidFill>
              </a:rPr>
              <a:t>Common Expressions</a:t>
            </a:r>
            <a:endParaRPr lang="en-US"/>
          </a:p>
        </p:txBody>
      </p:sp>
      <p:sp>
        <p:nvSpPr>
          <p:cNvPr id="8" name="Text Placeholder 5">
            <a:extLst>
              <a:ext uri="{FF2B5EF4-FFF2-40B4-BE49-F238E27FC236}">
                <a16:creationId xmlns:a16="http://schemas.microsoft.com/office/drawing/2014/main" id="{C445018D-B732-9010-0835-DD346DC40D17}"/>
              </a:ext>
            </a:extLst>
          </p:cNvPr>
          <p:cNvSpPr txBox="1">
            <a:spLocks/>
          </p:cNvSpPr>
          <p:nvPr/>
        </p:nvSpPr>
        <p:spPr>
          <a:xfrm>
            <a:off x="590134" y="1348359"/>
            <a:ext cx="11011602" cy="4924425"/>
          </a:xfrm>
          <a:prstGeom prst="rect">
            <a:avLst/>
          </a:prstGeom>
          <a:noFill/>
        </p:spPr>
        <p:txBody>
          <a:bodyPr lIns="0" tIns="0" rIns="0" bIns="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Bef>
                <a:spcPts val="600"/>
              </a:spcBef>
              <a:spcAft>
                <a:spcPts val="600"/>
              </a:spcAft>
              <a:buClr>
                <a:schemeClr val="tx1"/>
              </a:buClr>
            </a:pPr>
            <a:r>
              <a:rPr lang="fr-FR" sz="2000" b="1"/>
              <a:t>coalesce(&lt;object_1&gt;, &lt;object_2&gt;, ...) </a:t>
            </a:r>
            <a:r>
              <a:rPr lang="fr-FR" sz="2000"/>
              <a:t>– Return first non-</a:t>
            </a:r>
            <a:r>
              <a:rPr lang="fr-FR" sz="2000" err="1"/>
              <a:t>null</a:t>
            </a:r>
            <a:r>
              <a:rPr lang="fr-FR" sz="2000"/>
              <a:t> value</a:t>
            </a:r>
            <a:endParaRPr lang="en-US" sz="2000"/>
          </a:p>
          <a:p>
            <a:pPr marL="228600" indent="-228600">
              <a:spcBef>
                <a:spcPts val="600"/>
              </a:spcBef>
              <a:spcAft>
                <a:spcPts val="600"/>
              </a:spcAft>
              <a:buClr>
                <a:schemeClr val="tx1"/>
              </a:buClr>
            </a:pPr>
            <a:r>
              <a:rPr lang="en-US" sz="2000" b="1" err="1"/>
              <a:t>guid</a:t>
            </a:r>
            <a:r>
              <a:rPr lang="en-US" sz="2000" b="1"/>
              <a:t>() </a:t>
            </a:r>
            <a:r>
              <a:rPr lang="en-US" sz="2000"/>
              <a:t>– Generate a GUID</a:t>
            </a:r>
          </a:p>
          <a:p>
            <a:pPr marL="228600" indent="-228600">
              <a:spcBef>
                <a:spcPts val="600"/>
              </a:spcBef>
              <a:spcAft>
                <a:spcPts val="600"/>
              </a:spcAft>
              <a:buClr>
                <a:schemeClr val="tx1"/>
              </a:buClr>
            </a:pPr>
            <a:r>
              <a:rPr lang="en-US" sz="2000" b="1"/>
              <a:t>replace(string, old, new) </a:t>
            </a:r>
            <a:r>
              <a:rPr lang="en-US" sz="2000"/>
              <a:t>– Replace old with new in string</a:t>
            </a:r>
          </a:p>
          <a:p>
            <a:pPr marL="228600" indent="-228600">
              <a:spcBef>
                <a:spcPts val="600"/>
              </a:spcBef>
              <a:spcAft>
                <a:spcPts val="600"/>
              </a:spcAft>
              <a:buClr>
                <a:schemeClr val="tx1"/>
              </a:buClr>
            </a:pPr>
            <a:r>
              <a:rPr lang="en-US" sz="2000" b="1"/>
              <a:t>equals(left, right) </a:t>
            </a:r>
            <a:r>
              <a:rPr lang="en-US" sz="2000"/>
              <a:t>– Returns true if left equals right</a:t>
            </a:r>
          </a:p>
          <a:p>
            <a:pPr marL="228600" indent="-228600">
              <a:spcBef>
                <a:spcPts val="600"/>
              </a:spcBef>
              <a:spcAft>
                <a:spcPts val="600"/>
              </a:spcAft>
              <a:buClr>
                <a:schemeClr val="tx1"/>
              </a:buClr>
            </a:pPr>
            <a:r>
              <a:rPr lang="en-US" sz="2000" b="1" err="1"/>
              <a:t>utcnow</a:t>
            </a:r>
            <a:r>
              <a:rPr lang="en-US" sz="2000" b="1"/>
              <a:t>(‘</a:t>
            </a:r>
            <a:r>
              <a:rPr lang="en-US" sz="2000" b="1" err="1"/>
              <a:t>yyyy</a:t>
            </a:r>
            <a:r>
              <a:rPr lang="en-US" sz="2000" b="1"/>
              <a:t>-mm-dd’) </a:t>
            </a:r>
            <a:r>
              <a:rPr lang="en-US" sz="2000"/>
              <a:t>– Generate a date/time</a:t>
            </a:r>
          </a:p>
          <a:p>
            <a:pPr marL="228600" indent="-228600">
              <a:spcBef>
                <a:spcPts val="600"/>
              </a:spcBef>
              <a:spcAft>
                <a:spcPts val="600"/>
              </a:spcAft>
              <a:buClr>
                <a:schemeClr val="tx1"/>
              </a:buClr>
            </a:pPr>
            <a:r>
              <a:rPr lang="en-US" sz="2000" b="1"/>
              <a:t>string() </a:t>
            </a:r>
            <a:r>
              <a:rPr lang="en-US" sz="2000"/>
              <a:t>– Convert to plain/text</a:t>
            </a:r>
          </a:p>
          <a:p>
            <a:pPr marL="228600" indent="-228600">
              <a:spcBef>
                <a:spcPts val="600"/>
              </a:spcBef>
              <a:spcAft>
                <a:spcPts val="600"/>
              </a:spcAft>
              <a:buClr>
                <a:schemeClr val="tx1"/>
              </a:buClr>
            </a:pPr>
            <a:r>
              <a:rPr lang="en-US" sz="2000" b="1" err="1"/>
              <a:t>json</a:t>
            </a:r>
            <a:r>
              <a:rPr lang="en-US" sz="2000" b="1"/>
              <a:t>() </a:t>
            </a:r>
            <a:r>
              <a:rPr lang="en-US" sz="2000"/>
              <a:t>– Convert to application/</a:t>
            </a:r>
            <a:r>
              <a:rPr lang="en-US" sz="2000" err="1"/>
              <a:t>json</a:t>
            </a:r>
            <a:r>
              <a:rPr lang="en-US" sz="2000"/>
              <a:t> – Can parse like JSON</a:t>
            </a:r>
          </a:p>
          <a:p>
            <a:pPr marL="228600" indent="-228600">
              <a:spcBef>
                <a:spcPts val="600"/>
              </a:spcBef>
              <a:spcAft>
                <a:spcPts val="600"/>
              </a:spcAft>
              <a:buClr>
                <a:schemeClr val="tx1"/>
              </a:buClr>
            </a:pPr>
            <a:r>
              <a:rPr lang="en-US" sz="2000" b="1"/>
              <a:t>xml() </a:t>
            </a:r>
            <a:r>
              <a:rPr lang="en-US" sz="2000"/>
              <a:t>– Convert to application/xml</a:t>
            </a:r>
          </a:p>
          <a:p>
            <a:pPr marL="228600" indent="-228600">
              <a:spcBef>
                <a:spcPts val="600"/>
              </a:spcBef>
              <a:spcAft>
                <a:spcPts val="600"/>
              </a:spcAft>
              <a:buClr>
                <a:schemeClr val="tx1"/>
              </a:buClr>
            </a:pPr>
            <a:r>
              <a:rPr lang="en-US" sz="2000" b="1" err="1"/>
              <a:t>xpath</a:t>
            </a:r>
            <a:r>
              <a:rPr lang="en-US" sz="2000" b="1"/>
              <a:t>(&lt;xml&gt;, &lt;expression&gt;) </a:t>
            </a:r>
            <a:r>
              <a:rPr lang="en-US" sz="2000"/>
              <a:t>– Execute </a:t>
            </a:r>
            <a:r>
              <a:rPr lang="en-US" sz="2000" err="1"/>
              <a:t>Xpath</a:t>
            </a:r>
            <a:r>
              <a:rPr lang="en-US" sz="2000"/>
              <a:t> expression</a:t>
            </a:r>
          </a:p>
          <a:p>
            <a:pPr marL="228600" indent="-228600">
              <a:spcBef>
                <a:spcPts val="600"/>
              </a:spcBef>
              <a:spcAft>
                <a:spcPts val="600"/>
              </a:spcAft>
              <a:buClr>
                <a:schemeClr val="tx1"/>
              </a:buClr>
            </a:pPr>
            <a:r>
              <a:rPr lang="en-US" sz="2000" b="1"/>
              <a:t>if(&lt;condition&gt;, &lt;true&gt;, &lt;false&gt;) </a:t>
            </a:r>
            <a:r>
              <a:rPr lang="en-US" sz="2000"/>
              <a:t>– Set value based on condition</a:t>
            </a:r>
          </a:p>
          <a:p>
            <a:pPr marL="228600" indent="-228600">
              <a:spcBef>
                <a:spcPts val="600"/>
              </a:spcBef>
              <a:spcAft>
                <a:spcPts val="600"/>
              </a:spcAft>
              <a:buClr>
                <a:schemeClr val="tx1"/>
              </a:buClr>
            </a:pPr>
            <a:r>
              <a:rPr lang="en-US" sz="2000" b="1"/>
              <a:t>result(&lt;scope&gt;) </a:t>
            </a:r>
            <a:r>
              <a:rPr lang="en-US" sz="2000"/>
              <a:t>– Return the run result for a scope of actions</a:t>
            </a:r>
          </a:p>
        </p:txBody>
      </p:sp>
    </p:spTree>
    <p:extLst>
      <p:ext uri="{BB962C8B-B14F-4D97-AF65-F5344CB8AC3E}">
        <p14:creationId xmlns:p14="http://schemas.microsoft.com/office/powerpoint/2010/main" val="9628360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E53A3-EEC4-9DD9-0C0F-995D34EEA7B2}"/>
              </a:ext>
            </a:extLst>
          </p:cNvPr>
          <p:cNvSpPr>
            <a:spLocks noGrp="1"/>
          </p:cNvSpPr>
          <p:nvPr>
            <p:ph type="title"/>
          </p:nvPr>
        </p:nvSpPr>
        <p:spPr>
          <a:xfrm>
            <a:off x="588263" y="585216"/>
            <a:ext cx="3126488" cy="984885"/>
          </a:xfrm>
        </p:spPr>
        <p:txBody>
          <a:bodyPr/>
          <a:lstStyle/>
          <a:p>
            <a:r>
              <a:rPr lang="en-US"/>
              <a:t>Handling Optional Values</a:t>
            </a:r>
          </a:p>
        </p:txBody>
      </p:sp>
      <p:sp>
        <p:nvSpPr>
          <p:cNvPr id="4" name="Text Placeholder 5">
            <a:extLst>
              <a:ext uri="{FF2B5EF4-FFF2-40B4-BE49-F238E27FC236}">
                <a16:creationId xmlns:a16="http://schemas.microsoft.com/office/drawing/2014/main" id="{5F832293-DA9A-4720-55D6-6E6C392877B8}"/>
              </a:ext>
            </a:extLst>
          </p:cNvPr>
          <p:cNvSpPr txBox="1">
            <a:spLocks/>
          </p:cNvSpPr>
          <p:nvPr/>
        </p:nvSpPr>
        <p:spPr>
          <a:xfrm>
            <a:off x="588262" y="1868522"/>
            <a:ext cx="4098038" cy="1015663"/>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dirty="0"/>
              <a:t>Caution: Trying to use a property that’s not set, “null”, will cause the flow to fail</a:t>
            </a:r>
          </a:p>
        </p:txBody>
      </p:sp>
      <p:sp>
        <p:nvSpPr>
          <p:cNvPr id="6" name="Text Placeholder 5">
            <a:extLst>
              <a:ext uri="{FF2B5EF4-FFF2-40B4-BE49-F238E27FC236}">
                <a16:creationId xmlns:a16="http://schemas.microsoft.com/office/drawing/2014/main" id="{D0337E41-FA55-6943-5B2C-FE350203AA70}"/>
              </a:ext>
            </a:extLst>
          </p:cNvPr>
          <p:cNvSpPr txBox="1">
            <a:spLocks/>
          </p:cNvSpPr>
          <p:nvPr/>
        </p:nvSpPr>
        <p:spPr>
          <a:xfrm>
            <a:off x="588262" y="3182607"/>
            <a:ext cx="4098038" cy="1877437"/>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dirty="0"/>
              <a:t>Two steps to handle</a:t>
            </a:r>
          </a:p>
          <a:p>
            <a:pPr marL="390525" lvl="1" indent="-209550">
              <a:spcBef>
                <a:spcPts val="600"/>
              </a:spcBef>
            </a:pPr>
            <a:r>
              <a:rPr lang="en-US" sz="1800" dirty="0"/>
              <a:t>Use the “?” character after selecting the property (this happens automatically)</a:t>
            </a:r>
          </a:p>
          <a:p>
            <a:pPr marL="390525" lvl="1" indent="-209550">
              <a:spcBef>
                <a:spcPts val="600"/>
              </a:spcBef>
            </a:pPr>
            <a:r>
              <a:rPr lang="en-US" sz="1800" dirty="0"/>
              <a:t>Then, use the coalesce() function to provide a default value</a:t>
            </a:r>
          </a:p>
        </p:txBody>
      </p:sp>
      <p:sp>
        <p:nvSpPr>
          <p:cNvPr id="7" name="Text Placeholder 6">
            <a:extLst>
              <a:ext uri="{FF2B5EF4-FFF2-40B4-BE49-F238E27FC236}">
                <a16:creationId xmlns:a16="http://schemas.microsoft.com/office/drawing/2014/main" id="{780335D1-91D5-1F93-B47A-D0B26881334A}"/>
              </a:ext>
            </a:extLst>
          </p:cNvPr>
          <p:cNvSpPr>
            <a:spLocks noGrp="1"/>
          </p:cNvSpPr>
          <p:nvPr>
            <p:ph type="body" sz="quarter" idx="11"/>
          </p:nvPr>
        </p:nvSpPr>
        <p:spPr>
          <a:solidFill>
            <a:schemeClr val="bg1"/>
          </a:solidFill>
          <a:ln w="38100">
            <a:solidFill>
              <a:srgbClr val="C73ECC"/>
            </a:solidFill>
          </a:ln>
        </p:spPr>
        <p:txBody>
          <a:bodyPr lIns="91440" tIns="45720" rIns="91440" bIns="45720" anchor="ctr">
            <a:noAutofit/>
          </a:bodyPr>
          <a:lstStyle/>
          <a:p>
            <a:pPr algn="ctr"/>
            <a:r>
              <a:rPr kumimoji="0" lang="en-US" sz="2800" b="0" i="0" u="none" strike="noStrike" kern="1200" cap="none" spc="0" normalizeH="0" baseline="0" noProof="0">
                <a:ln>
                  <a:noFill/>
                </a:ln>
                <a:solidFill>
                  <a:schemeClr val="tx1"/>
                </a:solidFill>
                <a:effectLst/>
                <a:uLnTx/>
                <a:uFillTx/>
                <a:latin typeface="Consolas" panose="020B0609020204030204" pitchFamily="49" charset="0"/>
                <a:ea typeface="+mn-ea"/>
                <a:cs typeface="+mn-cs"/>
              </a:rPr>
              <a:t>coalesce(body('</a:t>
            </a:r>
            <a:r>
              <a:rPr kumimoji="0" lang="en-US" sz="2800" b="0" i="0" u="none" strike="noStrike" kern="1200" cap="none" spc="0" normalizeH="0" baseline="0" noProof="0" err="1">
                <a:ln>
                  <a:noFill/>
                </a:ln>
                <a:solidFill>
                  <a:schemeClr val="tx1"/>
                </a:solidFill>
                <a:effectLst/>
                <a:uLnTx/>
                <a:uFillTx/>
                <a:latin typeface="Consolas" panose="020B0609020204030204" pitchFamily="49" charset="0"/>
                <a:ea typeface="+mn-ea"/>
                <a:cs typeface="+mn-cs"/>
              </a:rPr>
              <a:t>Get_record</a:t>
            </a:r>
            <a:r>
              <a:rPr kumimoji="0" lang="en-US" sz="2800" b="0" i="0" u="none" strike="noStrike" kern="1200" cap="none" spc="0" normalizeH="0" baseline="0" noProof="0">
                <a:ln>
                  <a:noFill/>
                </a:ln>
                <a:solidFill>
                  <a:schemeClr val="tx1"/>
                </a:solidFill>
                <a:effectLst/>
                <a:uLnTx/>
                <a:uFillTx/>
                <a:latin typeface="Consolas" panose="020B0609020204030204" pitchFamily="49" charset="0"/>
                <a:ea typeface="+mn-ea"/>
                <a:cs typeface="+mn-cs"/>
              </a:rPr>
              <a:t>')?['content'],'Default Value')</a:t>
            </a:r>
          </a:p>
          <a:p>
            <a:endParaRPr lang="en-US" sz="4000">
              <a:solidFill>
                <a:schemeClr val="tx1"/>
              </a:solidFill>
            </a:endParaRPr>
          </a:p>
        </p:txBody>
      </p:sp>
    </p:spTree>
    <p:extLst>
      <p:ext uri="{BB962C8B-B14F-4D97-AF65-F5344CB8AC3E}">
        <p14:creationId xmlns:p14="http://schemas.microsoft.com/office/powerpoint/2010/main" val="42350447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0CD17-855B-48A4-AEB7-B07BA6E3ADE5}"/>
              </a:ext>
            </a:extLst>
          </p:cNvPr>
          <p:cNvSpPr>
            <a:spLocks noGrp="1"/>
          </p:cNvSpPr>
          <p:nvPr>
            <p:ph type="title"/>
          </p:nvPr>
        </p:nvSpPr>
        <p:spPr/>
        <p:txBody>
          <a:bodyPr/>
          <a:lstStyle/>
          <a:p>
            <a:r>
              <a:rPr lang="en-US"/>
              <a:t>Data Types and Formats</a:t>
            </a:r>
          </a:p>
        </p:txBody>
      </p:sp>
      <p:sp>
        <p:nvSpPr>
          <p:cNvPr id="7" name="Text Placeholder 6">
            <a:extLst>
              <a:ext uri="{FF2B5EF4-FFF2-40B4-BE49-F238E27FC236}">
                <a16:creationId xmlns:a16="http://schemas.microsoft.com/office/drawing/2014/main" id="{8376E370-2AE4-6CFE-02A2-E9F9708A5040}"/>
              </a:ext>
            </a:extLst>
          </p:cNvPr>
          <p:cNvSpPr>
            <a:spLocks noGrp="1"/>
          </p:cNvSpPr>
          <p:nvPr>
            <p:ph type="body" sz="quarter" idx="16"/>
          </p:nvPr>
        </p:nvSpPr>
        <p:spPr>
          <a:xfrm>
            <a:off x="584200" y="1594155"/>
            <a:ext cx="5219700" cy="338554"/>
          </a:xfrm>
        </p:spPr>
        <p:txBody>
          <a:bodyPr/>
          <a:lstStyle/>
          <a:p>
            <a:r>
              <a:rPr lang="en-US"/>
              <a:t>Text – aka Strings</a:t>
            </a:r>
          </a:p>
        </p:txBody>
      </p:sp>
      <p:sp>
        <p:nvSpPr>
          <p:cNvPr id="6" name="Text Placeholder 5">
            <a:extLst>
              <a:ext uri="{FF2B5EF4-FFF2-40B4-BE49-F238E27FC236}">
                <a16:creationId xmlns:a16="http://schemas.microsoft.com/office/drawing/2014/main" id="{E8661EA7-7C1E-0236-77F6-333B127C894A}"/>
              </a:ext>
            </a:extLst>
          </p:cNvPr>
          <p:cNvSpPr>
            <a:spLocks noGrp="1"/>
          </p:cNvSpPr>
          <p:nvPr>
            <p:ph type="body" sz="quarter" idx="15"/>
          </p:nvPr>
        </p:nvSpPr>
        <p:spPr>
          <a:xfrm>
            <a:off x="586390" y="2085764"/>
            <a:ext cx="5217510" cy="2046714"/>
          </a:xfrm>
        </p:spPr>
        <p:txBody>
          <a:bodyPr/>
          <a:lstStyle/>
          <a:p>
            <a:pPr marL="222250" indent="-222250">
              <a:spcBef>
                <a:spcPts val="600"/>
              </a:spcBef>
            </a:pPr>
            <a:r>
              <a:rPr lang="en-US" sz="1800">
                <a:latin typeface="+mn-lt"/>
              </a:rPr>
              <a:t>Normal – ‘Example string’</a:t>
            </a:r>
          </a:p>
          <a:p>
            <a:pPr marL="222250" indent="-222250">
              <a:spcBef>
                <a:spcPts val="600"/>
              </a:spcBef>
            </a:pPr>
            <a:r>
              <a:rPr lang="en-US" sz="1800">
                <a:latin typeface="+mn-lt"/>
              </a:rPr>
              <a:t>Email, URL, phone number, </a:t>
            </a:r>
            <a:r>
              <a:rPr lang="en-US" sz="1800" err="1">
                <a:latin typeface="+mn-lt"/>
              </a:rPr>
              <a:t>etc</a:t>
            </a:r>
            <a:r>
              <a:rPr lang="en-US" sz="1800">
                <a:latin typeface="+mn-lt"/>
              </a:rPr>
              <a:t>…</a:t>
            </a:r>
          </a:p>
          <a:p>
            <a:pPr marL="222250" indent="-222250">
              <a:spcBef>
                <a:spcPts val="600"/>
              </a:spcBef>
            </a:pPr>
            <a:r>
              <a:rPr lang="en-US" sz="1800">
                <a:latin typeface="+mn-lt"/>
              </a:rPr>
              <a:t>Base64</a:t>
            </a:r>
          </a:p>
          <a:p>
            <a:pPr marL="222250" indent="-222250">
              <a:spcBef>
                <a:spcPts val="600"/>
              </a:spcBef>
            </a:pPr>
            <a:r>
              <a:rPr lang="en-US" sz="1800">
                <a:latin typeface="+mn-lt"/>
              </a:rPr>
              <a:t>Binary content</a:t>
            </a:r>
          </a:p>
          <a:p>
            <a:pPr marL="222250" indent="-222250">
              <a:spcBef>
                <a:spcPts val="600"/>
              </a:spcBef>
            </a:pPr>
            <a:r>
              <a:rPr lang="en-US" sz="1800">
                <a:latin typeface="+mn-lt"/>
              </a:rPr>
              <a:t>Data URI</a:t>
            </a:r>
          </a:p>
          <a:p>
            <a:pPr marL="222250" indent="-222250">
              <a:spcBef>
                <a:spcPts val="600"/>
              </a:spcBef>
            </a:pPr>
            <a:r>
              <a:rPr lang="en-US" sz="1800">
                <a:latin typeface="+mn-lt"/>
              </a:rPr>
              <a:t>URI component</a:t>
            </a:r>
          </a:p>
        </p:txBody>
      </p:sp>
      <p:sp>
        <p:nvSpPr>
          <p:cNvPr id="10" name="Rectangle 9">
            <a:extLst>
              <a:ext uri="{FF2B5EF4-FFF2-40B4-BE49-F238E27FC236}">
                <a16:creationId xmlns:a16="http://schemas.microsoft.com/office/drawing/2014/main" id="{49EB57A5-6CC3-C702-324B-D2BDA4D62860}"/>
              </a:ext>
            </a:extLst>
          </p:cNvPr>
          <p:cNvSpPr>
            <a:spLocks/>
          </p:cNvSpPr>
          <p:nvPr/>
        </p:nvSpPr>
        <p:spPr bwMode="auto">
          <a:xfrm>
            <a:off x="586389" y="4482920"/>
            <a:ext cx="5217511" cy="572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indent="0">
              <a:buNone/>
            </a:pPr>
            <a:r>
              <a:rPr lang="en-US" sz="1800" b="1">
                <a:solidFill>
                  <a:schemeClr val="tx1"/>
                </a:solidFill>
                <a:latin typeface="+mn-lt"/>
              </a:rPr>
              <a:t>For strings use single quotes</a:t>
            </a:r>
          </a:p>
        </p:txBody>
      </p:sp>
      <p:sp>
        <p:nvSpPr>
          <p:cNvPr id="8" name="Text Placeholder 7">
            <a:extLst>
              <a:ext uri="{FF2B5EF4-FFF2-40B4-BE49-F238E27FC236}">
                <a16:creationId xmlns:a16="http://schemas.microsoft.com/office/drawing/2014/main" id="{244E74CB-9966-0DC6-EDC0-94314AD99249}"/>
              </a:ext>
            </a:extLst>
          </p:cNvPr>
          <p:cNvSpPr>
            <a:spLocks noGrp="1"/>
          </p:cNvSpPr>
          <p:nvPr>
            <p:ph type="body" sz="quarter" idx="19"/>
          </p:nvPr>
        </p:nvSpPr>
        <p:spPr>
          <a:xfrm>
            <a:off x="6244220" y="1594155"/>
            <a:ext cx="5219700" cy="338554"/>
          </a:xfrm>
        </p:spPr>
        <p:txBody>
          <a:bodyPr/>
          <a:lstStyle/>
          <a:p>
            <a:r>
              <a:rPr lang="en-US"/>
              <a:t>Non-text</a:t>
            </a:r>
          </a:p>
        </p:txBody>
      </p:sp>
      <p:sp>
        <p:nvSpPr>
          <p:cNvPr id="9" name="Text Placeholder 8">
            <a:extLst>
              <a:ext uri="{FF2B5EF4-FFF2-40B4-BE49-F238E27FC236}">
                <a16:creationId xmlns:a16="http://schemas.microsoft.com/office/drawing/2014/main" id="{6436BACA-C9FB-7CD0-D2F5-25BBC6763049}"/>
              </a:ext>
            </a:extLst>
          </p:cNvPr>
          <p:cNvSpPr>
            <a:spLocks noGrp="1"/>
          </p:cNvSpPr>
          <p:nvPr>
            <p:ph type="body" sz="quarter" idx="20"/>
          </p:nvPr>
        </p:nvSpPr>
        <p:spPr>
          <a:xfrm>
            <a:off x="6253664" y="2085764"/>
            <a:ext cx="5187106" cy="2046714"/>
          </a:xfrm>
        </p:spPr>
        <p:txBody>
          <a:bodyPr/>
          <a:lstStyle/>
          <a:p>
            <a:pPr marL="222250" indent="-222250">
              <a:spcBef>
                <a:spcPts val="600"/>
              </a:spcBef>
            </a:pPr>
            <a:r>
              <a:rPr lang="en-US" sz="1800">
                <a:latin typeface="+mn-lt"/>
              </a:rPr>
              <a:t>Floating-point number – 9.0</a:t>
            </a:r>
          </a:p>
          <a:p>
            <a:pPr marL="222250" indent="-222250">
              <a:spcBef>
                <a:spcPts val="600"/>
              </a:spcBef>
            </a:pPr>
            <a:r>
              <a:rPr lang="en-US" sz="1800">
                <a:latin typeface="+mn-lt"/>
              </a:rPr>
              <a:t>Integer number – 137</a:t>
            </a:r>
          </a:p>
          <a:p>
            <a:pPr marL="222250" indent="-222250">
              <a:spcBef>
                <a:spcPts val="600"/>
              </a:spcBef>
            </a:pPr>
            <a:r>
              <a:rPr lang="en-US" sz="1800">
                <a:latin typeface="+mn-lt"/>
              </a:rPr>
              <a:t>Boolean – True or false</a:t>
            </a:r>
          </a:p>
          <a:p>
            <a:pPr marL="222250" indent="-222250">
              <a:spcBef>
                <a:spcPts val="600"/>
              </a:spcBef>
            </a:pPr>
            <a:r>
              <a:rPr lang="en-US" sz="1800">
                <a:latin typeface="+mn-lt"/>
              </a:rPr>
              <a:t>Array – A list of items</a:t>
            </a:r>
          </a:p>
          <a:p>
            <a:pPr marL="222250" indent="-222250">
              <a:spcBef>
                <a:spcPts val="600"/>
              </a:spcBef>
            </a:pPr>
            <a:r>
              <a:rPr lang="en-US" sz="1800">
                <a:latin typeface="+mn-lt"/>
              </a:rPr>
              <a:t>Object – A record with key-value pairs</a:t>
            </a:r>
          </a:p>
          <a:p>
            <a:pPr marL="222250" indent="-222250">
              <a:spcBef>
                <a:spcPts val="600"/>
              </a:spcBef>
            </a:pPr>
            <a:r>
              <a:rPr lang="en-US" sz="1800">
                <a:latin typeface="+mn-lt"/>
              </a:rPr>
              <a:t>XML Content</a:t>
            </a:r>
          </a:p>
        </p:txBody>
      </p:sp>
      <p:sp>
        <p:nvSpPr>
          <p:cNvPr id="11" name="Rectangle 10">
            <a:extLst>
              <a:ext uri="{FF2B5EF4-FFF2-40B4-BE49-F238E27FC236}">
                <a16:creationId xmlns:a16="http://schemas.microsoft.com/office/drawing/2014/main" id="{305781A1-543C-4808-5D15-2F1E6F8F334D}"/>
              </a:ext>
            </a:extLst>
          </p:cNvPr>
          <p:cNvSpPr>
            <a:spLocks/>
          </p:cNvSpPr>
          <p:nvPr/>
        </p:nvSpPr>
        <p:spPr bwMode="auto">
          <a:xfrm>
            <a:off x="6223259" y="4482920"/>
            <a:ext cx="5217511" cy="572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1800" b="1">
                <a:solidFill>
                  <a:schemeClr val="tx1"/>
                </a:solidFill>
                <a:latin typeface="+mn-lt"/>
              </a:rPr>
              <a:t>Do </a:t>
            </a:r>
            <a:r>
              <a:rPr lang="en-US" sz="1800" b="1" i="1">
                <a:solidFill>
                  <a:schemeClr val="tx1"/>
                </a:solidFill>
                <a:latin typeface="+mn-lt"/>
              </a:rPr>
              <a:t>not</a:t>
            </a:r>
            <a:r>
              <a:rPr lang="en-US" sz="1800" b="1">
                <a:solidFill>
                  <a:schemeClr val="tx1"/>
                </a:solidFill>
                <a:latin typeface="+mn-lt"/>
              </a:rPr>
              <a:t> use single quotes for numbers, integers or Booleans: ‘true’ </a:t>
            </a:r>
            <a:r>
              <a:rPr lang="en-US" sz="1800" b="1" i="1">
                <a:solidFill>
                  <a:schemeClr val="tx1"/>
                </a:solidFill>
                <a:latin typeface="+mn-lt"/>
              </a:rPr>
              <a:t>does not equal</a:t>
            </a:r>
            <a:r>
              <a:rPr lang="en-US" sz="1800" b="1">
                <a:solidFill>
                  <a:schemeClr val="tx1"/>
                </a:solidFill>
                <a:latin typeface="+mn-lt"/>
              </a:rPr>
              <a:t> true</a:t>
            </a:r>
          </a:p>
          <a:p>
            <a:pPr algn="l" defTabSz="932472" fontAlgn="base">
              <a:spcBef>
                <a:spcPct val="0"/>
              </a:spcBef>
              <a:spcAft>
                <a:spcPct val="0"/>
              </a:spcAft>
            </a:pPr>
            <a:endParaRPr lang="en-US" sz="180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9416094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CE7630-8F08-93CA-99DF-52DE840CFA6C}"/>
              </a:ext>
            </a:extLst>
          </p:cNvPr>
          <p:cNvSpPr>
            <a:spLocks noGrp="1"/>
          </p:cNvSpPr>
          <p:nvPr>
            <p:ph type="title"/>
          </p:nvPr>
        </p:nvSpPr>
        <p:spPr>
          <a:xfrm>
            <a:off x="589755" y="-531812"/>
            <a:ext cx="11012489" cy="492125"/>
          </a:xfrm>
        </p:spPr>
        <p:txBody>
          <a:bodyPr/>
          <a:lstStyle/>
          <a:p>
            <a:r>
              <a:rPr lang="en-US"/>
              <a:t>Types and Behaviors</a:t>
            </a:r>
          </a:p>
        </p:txBody>
      </p:sp>
      <p:graphicFrame>
        <p:nvGraphicFramePr>
          <p:cNvPr id="9" name="Table 4">
            <a:extLst>
              <a:ext uri="{FF2B5EF4-FFF2-40B4-BE49-F238E27FC236}">
                <a16:creationId xmlns:a16="http://schemas.microsoft.com/office/drawing/2014/main" id="{9513B9CF-B5FC-11F8-05F7-CE383318998F}"/>
              </a:ext>
            </a:extLst>
          </p:cNvPr>
          <p:cNvGraphicFramePr>
            <a:graphicFrameLocks noGrp="1"/>
          </p:cNvGraphicFramePr>
          <p:nvPr>
            <p:extLst>
              <p:ext uri="{D42A27DB-BD31-4B8C-83A1-F6EECF244321}">
                <p14:modId xmlns:p14="http://schemas.microsoft.com/office/powerpoint/2010/main" val="1766079745"/>
              </p:ext>
            </p:extLst>
          </p:nvPr>
        </p:nvGraphicFramePr>
        <p:xfrm>
          <a:off x="295274" y="292100"/>
          <a:ext cx="11604625" cy="6025558"/>
        </p:xfrm>
        <a:graphic>
          <a:graphicData uri="http://schemas.openxmlformats.org/drawingml/2006/table">
            <a:tbl>
              <a:tblPr firstRow="1" firstCol="1" bandRow="1">
                <a:tableStyleId>{5C22544A-7EE6-4342-B048-85BDC9FD1C3A}</a:tableStyleId>
              </a:tblPr>
              <a:tblGrid>
                <a:gridCol w="884192">
                  <a:extLst>
                    <a:ext uri="{9D8B030D-6E8A-4147-A177-3AD203B41FA5}">
                      <a16:colId xmlns:a16="http://schemas.microsoft.com/office/drawing/2014/main" val="3259689751"/>
                    </a:ext>
                  </a:extLst>
                </a:gridCol>
                <a:gridCol w="1304745">
                  <a:extLst>
                    <a:ext uri="{9D8B030D-6E8A-4147-A177-3AD203B41FA5}">
                      <a16:colId xmlns:a16="http://schemas.microsoft.com/office/drawing/2014/main" val="681685288"/>
                    </a:ext>
                  </a:extLst>
                </a:gridCol>
                <a:gridCol w="802972">
                  <a:extLst>
                    <a:ext uri="{9D8B030D-6E8A-4147-A177-3AD203B41FA5}">
                      <a16:colId xmlns:a16="http://schemas.microsoft.com/office/drawing/2014/main" val="1184010738"/>
                    </a:ext>
                  </a:extLst>
                </a:gridCol>
                <a:gridCol w="1338287">
                  <a:extLst>
                    <a:ext uri="{9D8B030D-6E8A-4147-A177-3AD203B41FA5}">
                      <a16:colId xmlns:a16="http://schemas.microsoft.com/office/drawing/2014/main" val="1744485345"/>
                    </a:ext>
                  </a:extLst>
                </a:gridCol>
                <a:gridCol w="895331">
                  <a:extLst>
                    <a:ext uri="{9D8B030D-6E8A-4147-A177-3AD203B41FA5}">
                      <a16:colId xmlns:a16="http://schemas.microsoft.com/office/drawing/2014/main" val="1709253135"/>
                    </a:ext>
                  </a:extLst>
                </a:gridCol>
                <a:gridCol w="1085334">
                  <a:extLst>
                    <a:ext uri="{9D8B030D-6E8A-4147-A177-3AD203B41FA5}">
                      <a16:colId xmlns:a16="http://schemas.microsoft.com/office/drawing/2014/main" val="853494052"/>
                    </a:ext>
                  </a:extLst>
                </a:gridCol>
                <a:gridCol w="1084013">
                  <a:extLst>
                    <a:ext uri="{9D8B030D-6E8A-4147-A177-3AD203B41FA5}">
                      <a16:colId xmlns:a16="http://schemas.microsoft.com/office/drawing/2014/main" val="3594269817"/>
                    </a:ext>
                  </a:extLst>
                </a:gridCol>
                <a:gridCol w="789589">
                  <a:extLst>
                    <a:ext uri="{9D8B030D-6E8A-4147-A177-3AD203B41FA5}">
                      <a16:colId xmlns:a16="http://schemas.microsoft.com/office/drawing/2014/main" val="2146786709"/>
                    </a:ext>
                  </a:extLst>
                </a:gridCol>
                <a:gridCol w="628995">
                  <a:extLst>
                    <a:ext uri="{9D8B030D-6E8A-4147-A177-3AD203B41FA5}">
                      <a16:colId xmlns:a16="http://schemas.microsoft.com/office/drawing/2014/main" val="2707826637"/>
                    </a:ext>
                  </a:extLst>
                </a:gridCol>
                <a:gridCol w="910037">
                  <a:extLst>
                    <a:ext uri="{9D8B030D-6E8A-4147-A177-3AD203B41FA5}">
                      <a16:colId xmlns:a16="http://schemas.microsoft.com/office/drawing/2014/main" val="2798034731"/>
                    </a:ext>
                  </a:extLst>
                </a:gridCol>
                <a:gridCol w="936801">
                  <a:extLst>
                    <a:ext uri="{9D8B030D-6E8A-4147-A177-3AD203B41FA5}">
                      <a16:colId xmlns:a16="http://schemas.microsoft.com/office/drawing/2014/main" val="2516518835"/>
                    </a:ext>
                  </a:extLst>
                </a:gridCol>
                <a:gridCol w="944329">
                  <a:extLst>
                    <a:ext uri="{9D8B030D-6E8A-4147-A177-3AD203B41FA5}">
                      <a16:colId xmlns:a16="http://schemas.microsoft.com/office/drawing/2014/main" val="4202950278"/>
                    </a:ext>
                  </a:extLst>
                </a:gridCol>
              </a:tblGrid>
              <a:tr h="479617">
                <a:tc>
                  <a:txBody>
                    <a:bodyPr/>
                    <a:lstStyle/>
                    <a:p>
                      <a:pPr algn="ctr">
                        <a:lnSpc>
                          <a:spcPct val="90000"/>
                        </a:lnSpc>
                      </a:pPr>
                      <a:r>
                        <a:rPr lang="en-US" sz="1400" b="0">
                          <a:solidFill>
                            <a:schemeClr val="bg1"/>
                          </a:solidFill>
                          <a:latin typeface="+mj-lt"/>
                          <a:cs typeface="Segoe UI" panose="020B0502040204020203" pitchFamily="34" charset="0"/>
                        </a:rPr>
                        <a:t>To</a:t>
                      </a:r>
                    </a:p>
                    <a:p>
                      <a:pPr algn="ctr">
                        <a:lnSpc>
                          <a:spcPct val="90000"/>
                        </a:lnSpc>
                      </a:pPr>
                      <a:r>
                        <a:rPr lang="en-US" sz="1400" b="0">
                          <a:solidFill>
                            <a:schemeClr val="bg1"/>
                          </a:solidFill>
                          <a:latin typeface="+mj-lt"/>
                          <a:cs typeface="Segoe UI" panose="020B0502040204020203" pitchFamily="34" charset="0"/>
                        </a:rPr>
                        <a:t>From</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bg1"/>
                          </a:solidFill>
                          <a:latin typeface="+mj-lt"/>
                          <a:cs typeface="Segoe UI" panose="020B0502040204020203" pitchFamily="34" charset="0"/>
                        </a:rPr>
                        <a:t>String</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bg1"/>
                          </a:solidFill>
                          <a:latin typeface="+mj-lt"/>
                          <a:cs typeface="Segoe UI" panose="020B0502040204020203" pitchFamily="34" charset="0"/>
                        </a:rPr>
                        <a:t>Base 64</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bg1"/>
                          </a:solidFill>
                          <a:latin typeface="+mj-lt"/>
                          <a:cs typeface="Segoe UI" panose="020B0502040204020203" pitchFamily="34" charset="0"/>
                        </a:rPr>
                        <a:t>Binary content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bg1"/>
                          </a:solidFill>
                          <a:latin typeface="+mj-lt"/>
                          <a:cs typeface="Segoe UI" panose="020B0502040204020203" pitchFamily="34" charset="0"/>
                        </a:rPr>
                        <a:t>Data URI</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bg1"/>
                          </a:solidFill>
                          <a:latin typeface="+mj-lt"/>
                          <a:cs typeface="Segoe UI" panose="020B0502040204020203" pitchFamily="34" charset="0"/>
                        </a:rPr>
                        <a:t>URI comp.</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bg1"/>
                          </a:solidFill>
                          <a:latin typeface="+mj-lt"/>
                          <a:cs typeface="Segoe UI" panose="020B0502040204020203" pitchFamily="34" charset="0"/>
                        </a:rPr>
                        <a:t>Floating</a:t>
                      </a:r>
                      <a:br>
                        <a:rPr lang="en-US" sz="1400" b="0">
                          <a:solidFill>
                            <a:schemeClr val="bg1"/>
                          </a:solidFill>
                          <a:latin typeface="+mj-lt"/>
                          <a:cs typeface="Segoe UI" panose="020B0502040204020203" pitchFamily="34" charset="0"/>
                        </a:rPr>
                      </a:br>
                      <a:r>
                        <a:rPr lang="en-US" sz="1400" b="0">
                          <a:solidFill>
                            <a:schemeClr val="bg1"/>
                          </a:solidFill>
                          <a:latin typeface="+mj-lt"/>
                          <a:cs typeface="Segoe UI" panose="020B0502040204020203" pitchFamily="34" charset="0"/>
                        </a:rPr>
                        <a:t>-point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dirty="0">
                          <a:solidFill>
                            <a:schemeClr val="bg1"/>
                          </a:solidFill>
                          <a:latin typeface="+mj-lt"/>
                          <a:cs typeface="Segoe UI" panose="020B0502040204020203" pitchFamily="34" charset="0"/>
                        </a:rPr>
                        <a:t>Integer</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bg1"/>
                          </a:solidFill>
                          <a:latin typeface="+mj-lt"/>
                          <a:cs typeface="Segoe UI" panose="020B0502040204020203" pitchFamily="34" charset="0"/>
                        </a:rPr>
                        <a:t>Bool.</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bg1"/>
                          </a:solidFill>
                          <a:latin typeface="+mj-lt"/>
                          <a:cs typeface="Segoe UI" panose="020B0502040204020203" pitchFamily="34" charset="0"/>
                        </a:rPr>
                        <a:t>Array</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bg1"/>
                          </a:solidFill>
                          <a:latin typeface="+mj-lt"/>
                          <a:cs typeface="Segoe UI" panose="020B0502040204020203" pitchFamily="34" charset="0"/>
                        </a:rPr>
                        <a:t>JSON Object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bg1"/>
                          </a:solidFill>
                          <a:latin typeface="+mj-lt"/>
                          <a:cs typeface="Segoe UI" panose="020B0502040204020203" pitchFamily="34" charset="0"/>
                        </a:rPr>
                        <a:t>XML content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extLst>
                  <a:ext uri="{0D108BD9-81ED-4DB2-BD59-A6C34878D82A}">
                    <a16:rowId xmlns:a16="http://schemas.microsoft.com/office/drawing/2014/main" val="3096880558"/>
                  </a:ext>
                </a:extLst>
              </a:tr>
              <a:tr h="462809">
                <a:tc>
                  <a:txBody>
                    <a:bodyPr/>
                    <a:lstStyle/>
                    <a:p>
                      <a:pPr algn="ctr">
                        <a:lnSpc>
                          <a:spcPct val="90000"/>
                        </a:lnSpc>
                      </a:pPr>
                      <a:r>
                        <a:rPr lang="en-US" sz="1400" b="0">
                          <a:solidFill>
                            <a:schemeClr val="bg1"/>
                          </a:solidFill>
                          <a:latin typeface="+mj-lt"/>
                          <a:cs typeface="Segoe UI" panose="020B0502040204020203" pitchFamily="34" charset="0"/>
                        </a:rPr>
                        <a:t>String</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tx1"/>
                          </a:solidFill>
                          <a:latin typeface="+mn-lt"/>
                          <a:cs typeface="Segoe UI" panose="020B0502040204020203" pitchFamily="34" charset="0"/>
                        </a:rPr>
                        <a:t>Yes</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base64()</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binary()</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err="1">
                          <a:ln>
                            <a:noFill/>
                          </a:ln>
                          <a:solidFill>
                            <a:schemeClr val="tx1"/>
                          </a:solidFill>
                          <a:effectLst/>
                          <a:uLnTx/>
                          <a:uFillTx/>
                          <a:latin typeface="Consolas" panose="020B0609020204030204" pitchFamily="49" charset="0"/>
                          <a:ea typeface="+mn-ea"/>
                          <a:cs typeface="Segoe UI" panose="020B0502040204020203" pitchFamily="34" charset="0"/>
                        </a:rPr>
                        <a:t>dataUri</a:t>
                      </a:r>
                      <a:r>
                        <a:rPr kumimoji="0" lang="en-US" sz="1400" b="0" i="0" u="none" strike="noStrike" kern="1200" cap="none" spc="0" normalizeH="0" baseline="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err="1">
                          <a:ln>
                            <a:noFill/>
                          </a:ln>
                          <a:solidFill>
                            <a:schemeClr val="tx1"/>
                          </a:solidFill>
                          <a:effectLst/>
                          <a:uLnTx/>
                          <a:uFillTx/>
                          <a:latin typeface="Consolas" panose="020B0609020204030204" pitchFamily="49" charset="0"/>
                          <a:ea typeface="+mn-ea"/>
                          <a:cs typeface="Segoe UI" panose="020B0502040204020203" pitchFamily="34" charset="0"/>
                        </a:rPr>
                        <a:t>uriComponent</a:t>
                      </a:r>
                      <a:r>
                        <a:rPr kumimoji="0" lang="en-US" sz="1400" b="0" i="0" u="none" strike="noStrike" kern="1200" cap="none" spc="0" normalizeH="0" baseline="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algn="ctr">
                        <a:lnSpc>
                          <a:spcPct val="90000"/>
                        </a:lnSpc>
                      </a:pPr>
                      <a:r>
                        <a:rPr lang="en-US" sz="1400" b="0" kern="1200">
                          <a:solidFill>
                            <a:schemeClr val="tx1"/>
                          </a:solidFill>
                          <a:latin typeface="Consolas" panose="020B0609020204030204" pitchFamily="49" charset="0"/>
                          <a:ea typeface="+mn-ea"/>
                          <a:cs typeface="Segoe UI" panose="020B0502040204020203" pitchFamily="34" charset="0"/>
                        </a:rPr>
                        <a:t>float()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kern="1200">
                          <a:solidFill>
                            <a:schemeClr val="tx1"/>
                          </a:solidFill>
                          <a:latin typeface="Consolas" panose="020B0609020204030204" pitchFamily="49" charset="0"/>
                          <a:ea typeface="+mn-ea"/>
                          <a:cs typeface="Segoe UI" panose="020B0502040204020203" pitchFamily="34" charset="0"/>
                        </a:rPr>
                        <a:t>int()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kern="1200" noProof="0">
                          <a:solidFill>
                            <a:schemeClr val="tx1"/>
                          </a:solidFill>
                          <a:latin typeface="Consolas" panose="020B0609020204030204" pitchFamily="49" charset="0"/>
                          <a:ea typeface="+mn-ea"/>
                          <a:cs typeface="Segoe UI" panose="020B0502040204020203" pitchFamily="34" charset="0"/>
                        </a:rPr>
                        <a:t>bool()</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kern="1200" noProof="0">
                          <a:solidFill>
                            <a:schemeClr val="tx1"/>
                          </a:solidFill>
                          <a:latin typeface="Consolas" panose="020B0609020204030204" pitchFamily="49" charset="0"/>
                          <a:ea typeface="+mn-ea"/>
                          <a:cs typeface="Segoe UI" panose="020B0502040204020203" pitchFamily="34" charset="0"/>
                        </a:rPr>
                        <a:t>split()</a:t>
                      </a:r>
                    </a:p>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kern="1200" noProof="0" err="1">
                          <a:solidFill>
                            <a:schemeClr val="tx1"/>
                          </a:solidFill>
                          <a:latin typeface="Consolas" panose="020B0609020204030204" pitchFamily="49" charset="0"/>
                          <a:ea typeface="+mn-ea"/>
                          <a:cs typeface="Segoe UI" panose="020B0502040204020203" pitchFamily="34" charset="0"/>
                        </a:rPr>
                        <a:t>json</a:t>
                      </a:r>
                      <a:r>
                        <a:rPr lang="en-US" sz="1400" b="0" kern="1200" noProof="0">
                          <a:solidFill>
                            <a:schemeClr val="tx1"/>
                          </a:solidFill>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kern="1200" noProof="0" err="1">
                          <a:solidFill>
                            <a:schemeClr val="tx1"/>
                          </a:solidFill>
                          <a:latin typeface="Consolas" panose="020B0609020204030204" pitchFamily="49" charset="0"/>
                          <a:ea typeface="+mn-ea"/>
                          <a:cs typeface="Segoe UI" panose="020B0502040204020203" pitchFamily="34" charset="0"/>
                        </a:rPr>
                        <a:t>json</a:t>
                      </a:r>
                      <a:r>
                        <a:rPr lang="en-US" sz="1400" b="0" kern="1200" noProof="0">
                          <a:solidFill>
                            <a:schemeClr val="tx1"/>
                          </a:solidFill>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kern="1200" noProof="0">
                          <a:solidFill>
                            <a:schemeClr val="tx1"/>
                          </a:solidFill>
                          <a:latin typeface="Consolas" panose="020B0609020204030204" pitchFamily="49" charset="0"/>
                          <a:ea typeface="+mn-ea"/>
                          <a:cs typeface="Segoe UI" panose="020B0502040204020203" pitchFamily="34" charset="0"/>
                        </a:rPr>
                        <a:t>xml()</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725127555"/>
                  </a:ext>
                </a:extLst>
              </a:tr>
              <a:tr h="462809">
                <a:tc>
                  <a:txBody>
                    <a:bodyPr/>
                    <a:lstStyle/>
                    <a:p>
                      <a:pPr algn="ctr">
                        <a:lnSpc>
                          <a:spcPct val="90000"/>
                        </a:lnSpc>
                      </a:pPr>
                      <a:r>
                        <a:rPr lang="en-US" sz="1400" b="0">
                          <a:solidFill>
                            <a:schemeClr val="bg1"/>
                          </a:solidFill>
                          <a:latin typeface="+mj-lt"/>
                          <a:cs typeface="Segoe UI" panose="020B0502040204020203" pitchFamily="34" charset="0"/>
                        </a:rPr>
                        <a:t>Base 64</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kern="1200">
                          <a:solidFill>
                            <a:schemeClr val="tx1"/>
                          </a:solidFill>
                          <a:latin typeface="Consolas" panose="020B0609020204030204" pitchFamily="49" charset="0"/>
                          <a:ea typeface="+mn-ea"/>
                          <a:cs typeface="Segoe UI" panose="020B0502040204020203" pitchFamily="34" charset="0"/>
                        </a:rPr>
                        <a:t>base64ToString()</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algn="ctr" defTabSz="932742" rtl="0" eaLnBrk="1" latinLnBrk="0" hangingPunct="1">
                        <a:lnSpc>
                          <a:spcPct val="90000"/>
                        </a:lnSpc>
                      </a:pPr>
                      <a:r>
                        <a:rPr lang="en-US" sz="1400" b="0" kern="1200">
                          <a:solidFill>
                            <a:schemeClr val="tx1"/>
                          </a:solidFill>
                          <a:latin typeface="+mn-lt"/>
                          <a:ea typeface="+mn-ea"/>
                          <a:cs typeface="Segoe UI" panose="020B0502040204020203" pitchFamily="34" charset="0"/>
                        </a:rPr>
                        <a:t>Yes</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base64ToBinary()</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a:solidFill>
                            <a:schemeClr val="tx1"/>
                          </a:solidFill>
                          <a:latin typeface="+mn-lt"/>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a:solidFill>
                            <a:schemeClr val="tx1"/>
                          </a:solidFill>
                          <a:latin typeface="+mn-lt"/>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endParaRPr lang="en-US" sz="1400" b="0">
                        <a:solidFill>
                          <a:schemeClr val="tx1"/>
                        </a:solidFill>
                        <a:latin typeface="+mn-lt"/>
                        <a:cs typeface="Segoe UI" panose="020B0502040204020203" pitchFamily="34" charset="0"/>
                      </a:endParaRP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endParaRPr lang="en-US" sz="1400" b="0">
                        <a:solidFill>
                          <a:schemeClr val="tx1"/>
                        </a:solidFill>
                        <a:latin typeface="+mn-lt"/>
                        <a:cs typeface="Segoe UI" panose="020B0502040204020203" pitchFamily="34" charset="0"/>
                      </a:endParaRP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endParaRPr lang="en-US" sz="1400" b="0">
                        <a:solidFill>
                          <a:schemeClr val="tx1"/>
                        </a:solidFill>
                        <a:latin typeface="+mn-lt"/>
                        <a:cs typeface="Segoe UI" panose="020B0502040204020203" pitchFamily="34" charset="0"/>
                      </a:endParaRP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341324023"/>
                  </a:ext>
                </a:extLst>
              </a:tr>
              <a:tr h="479617">
                <a:tc>
                  <a:txBody>
                    <a:bodyPr/>
                    <a:lstStyle/>
                    <a:p>
                      <a:pPr algn="ctr">
                        <a:lnSpc>
                          <a:spcPct val="90000"/>
                        </a:lnSpc>
                      </a:pPr>
                      <a:r>
                        <a:rPr lang="en-US" sz="1400" b="0">
                          <a:solidFill>
                            <a:schemeClr val="bg1"/>
                          </a:solidFill>
                          <a:latin typeface="+mj-lt"/>
                          <a:cs typeface="Segoe UI" panose="020B0502040204020203" pitchFamily="34" charset="0"/>
                        </a:rPr>
                        <a:t>Binary content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string()</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base64()</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algn="ctr">
                        <a:lnSpc>
                          <a:spcPct val="90000"/>
                        </a:lnSpc>
                      </a:pPr>
                      <a:r>
                        <a:rPr lang="en-US" sz="1400" b="0" kern="1200">
                          <a:solidFill>
                            <a:schemeClr val="tx1"/>
                          </a:solidFill>
                          <a:latin typeface="+mn-lt"/>
                          <a:ea typeface="+mn-ea"/>
                          <a:cs typeface="Segoe UI" panose="020B0502040204020203" pitchFamily="34" charset="0"/>
                        </a:rPr>
                        <a:t>Yes</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dataUri</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err="1">
                          <a:ln>
                            <a:noFill/>
                          </a:ln>
                          <a:solidFill>
                            <a:schemeClr val="tx1"/>
                          </a:solidFill>
                          <a:effectLst/>
                          <a:uLnTx/>
                          <a:uFillTx/>
                          <a:latin typeface="Consolas" panose="020B0609020204030204" pitchFamily="49" charset="0"/>
                          <a:ea typeface="+mn-ea"/>
                          <a:cs typeface="Segoe UI" panose="020B0502040204020203" pitchFamily="34" charset="0"/>
                        </a:rPr>
                        <a:t>uriComponent</a:t>
                      </a:r>
                      <a:r>
                        <a:rPr kumimoji="0" lang="en-US" sz="1400" b="0" i="0" u="none" strike="noStrike" kern="1200" cap="none" spc="0" normalizeH="0" baseline="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endParaRPr lang="en-US" sz="1400" b="0">
                        <a:solidFill>
                          <a:schemeClr val="tx1"/>
                        </a:solidFill>
                        <a:latin typeface="+mn-lt"/>
                        <a:cs typeface="Segoe UI" panose="020B0502040204020203" pitchFamily="34" charset="0"/>
                      </a:endParaRP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endParaRPr lang="en-US" sz="1400" b="0">
                        <a:solidFill>
                          <a:schemeClr val="tx1"/>
                        </a:solidFill>
                        <a:latin typeface="+mn-lt"/>
                        <a:cs typeface="Segoe UI" panose="020B0502040204020203" pitchFamily="34" charset="0"/>
                      </a:endParaRP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endParaRPr lang="en-US" sz="1400" b="0">
                        <a:solidFill>
                          <a:schemeClr val="tx1"/>
                        </a:solidFill>
                        <a:latin typeface="+mn-lt"/>
                        <a:cs typeface="Segoe UI" panose="020B0502040204020203" pitchFamily="34" charset="0"/>
                      </a:endParaRP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490086090"/>
                  </a:ext>
                </a:extLst>
              </a:tr>
              <a:tr h="497828">
                <a:tc>
                  <a:txBody>
                    <a:bodyPr/>
                    <a:lstStyle/>
                    <a:p>
                      <a:pPr algn="ctr">
                        <a:lnSpc>
                          <a:spcPct val="90000"/>
                        </a:lnSpc>
                      </a:pPr>
                      <a:r>
                        <a:rPr lang="en-US" sz="1400" b="0">
                          <a:solidFill>
                            <a:schemeClr val="bg1"/>
                          </a:solidFill>
                          <a:latin typeface="+mj-lt"/>
                          <a:cs typeface="Segoe UI" panose="020B0502040204020203" pitchFamily="34" charset="0"/>
                        </a:rPr>
                        <a:t>Data URI</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dataUriToString</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a:solidFill>
                            <a:schemeClr val="tx1"/>
                          </a:solidFill>
                          <a:latin typeface="+mn-lt"/>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dataUriToBinary</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algn="ctr">
                        <a:lnSpc>
                          <a:spcPct val="90000"/>
                        </a:lnSpc>
                      </a:pPr>
                      <a:r>
                        <a:rPr lang="en-US" sz="1400" b="0" kern="1200">
                          <a:solidFill>
                            <a:schemeClr val="tx1"/>
                          </a:solidFill>
                          <a:latin typeface="+mn-lt"/>
                          <a:ea typeface="+mn-ea"/>
                          <a:cs typeface="Segoe UI" panose="020B0502040204020203" pitchFamily="34" charset="0"/>
                        </a:rPr>
                        <a:t>Yes</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B050"/>
                    </a:solidFill>
                  </a:tcPr>
                </a:tc>
                <a:tc>
                  <a:txBody>
                    <a:bodyPr/>
                    <a:lstStyle/>
                    <a:p>
                      <a:pPr algn="ctr">
                        <a:lnSpc>
                          <a:spcPct val="90000"/>
                        </a:lnSpc>
                      </a:pPr>
                      <a:r>
                        <a:rPr lang="en-US" sz="1400" b="0" kern="1200">
                          <a:solidFill>
                            <a:schemeClr val="tx1"/>
                          </a:solidFill>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endParaRPr lang="en-US" sz="1400" b="0">
                        <a:solidFill>
                          <a:schemeClr val="tx1"/>
                        </a:solidFill>
                        <a:latin typeface="+mn-lt"/>
                        <a:cs typeface="Segoe UI" panose="020B0502040204020203" pitchFamily="34" charset="0"/>
                      </a:endParaRP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endParaRPr lang="en-US" sz="1400" b="0">
                        <a:solidFill>
                          <a:schemeClr val="tx1"/>
                        </a:solidFill>
                        <a:latin typeface="+mn-lt"/>
                        <a:cs typeface="Segoe UI" panose="020B0502040204020203" pitchFamily="34" charset="0"/>
                      </a:endParaRP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endParaRPr lang="en-US" sz="1400" b="0">
                        <a:solidFill>
                          <a:schemeClr val="tx1"/>
                        </a:solidFill>
                        <a:latin typeface="+mn-lt"/>
                        <a:cs typeface="Segoe UI" panose="020B0502040204020203" pitchFamily="34" charset="0"/>
                      </a:endParaRP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269044710"/>
                  </a:ext>
                </a:extLst>
              </a:tr>
              <a:tr h="639290">
                <a:tc>
                  <a:txBody>
                    <a:bodyPr/>
                    <a:lstStyle/>
                    <a:p>
                      <a:pPr algn="ctr">
                        <a:lnSpc>
                          <a:spcPct val="90000"/>
                        </a:lnSpc>
                      </a:pPr>
                      <a:r>
                        <a:rPr lang="en-US" sz="1400" b="0">
                          <a:solidFill>
                            <a:schemeClr val="bg1"/>
                          </a:solidFill>
                          <a:latin typeface="+mj-lt"/>
                          <a:cs typeface="Segoe UI" panose="020B0502040204020203" pitchFamily="34" charset="0"/>
                        </a:rPr>
                        <a:t>URI comp.</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uriComponentToString</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a:solidFill>
                            <a:schemeClr val="tx1"/>
                          </a:solidFill>
                          <a:latin typeface="+mn-lt"/>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uriComponentToBinary</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algn="ctr">
                        <a:lnSpc>
                          <a:spcPct val="90000"/>
                        </a:lnSpc>
                      </a:pPr>
                      <a:r>
                        <a:rPr lang="en-US" sz="1400" b="0" kern="1200">
                          <a:solidFill>
                            <a:schemeClr val="tx1"/>
                          </a:solidFill>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algn="ctr">
                        <a:lnSpc>
                          <a:spcPct val="90000"/>
                        </a:lnSpc>
                      </a:pPr>
                      <a:r>
                        <a:rPr lang="en-US" sz="1400" b="0" kern="1200">
                          <a:solidFill>
                            <a:schemeClr val="tx1"/>
                          </a:solidFill>
                          <a:latin typeface="+mn-lt"/>
                          <a:ea typeface="+mn-ea"/>
                          <a:cs typeface="Segoe UI" panose="020B0502040204020203" pitchFamily="34" charset="0"/>
                        </a:rPr>
                        <a:t>Yes</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a:solidFill>
                            <a:schemeClr val="tx1"/>
                          </a:solidFill>
                          <a:latin typeface="+mn-lt"/>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dirty="0">
                          <a:solidFill>
                            <a:schemeClr val="tx1"/>
                          </a:solidFill>
                          <a:latin typeface="+mn-lt"/>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dirty="0">
                          <a:solidFill>
                            <a:schemeClr val="tx1"/>
                          </a:solidFill>
                          <a:latin typeface="+mn-lt"/>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133443060"/>
                  </a:ext>
                </a:extLst>
              </a:tr>
              <a:tr h="479617">
                <a:tc>
                  <a:txBody>
                    <a:bodyPr/>
                    <a:lstStyle/>
                    <a:p>
                      <a:pPr algn="ctr">
                        <a:lnSpc>
                          <a:spcPct val="90000"/>
                        </a:lnSpc>
                      </a:pPr>
                      <a:r>
                        <a:rPr lang="en-US" sz="1400" b="0">
                          <a:solidFill>
                            <a:schemeClr val="bg1"/>
                          </a:solidFill>
                          <a:latin typeface="+mj-lt"/>
                          <a:cs typeface="Segoe UI" panose="020B0502040204020203" pitchFamily="34" charset="0"/>
                        </a:rPr>
                        <a:t>Floating-point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tx1"/>
                          </a:solidFill>
                          <a:latin typeface="+mn-lt"/>
                          <a:cs typeface="Segoe UI" panose="020B0502040204020203" pitchFamily="34" charset="0"/>
                        </a:rPr>
                        <a:t>Yes</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base64()</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binary()</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dataUri()</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uriComponent</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algn="ctr">
                        <a:lnSpc>
                          <a:spcPct val="90000"/>
                        </a:lnSpc>
                      </a:pPr>
                      <a:r>
                        <a:rPr lang="en-US" sz="1400" b="0" kern="1200" dirty="0">
                          <a:solidFill>
                            <a:schemeClr val="tx1"/>
                          </a:solidFill>
                          <a:latin typeface="+mn-lt"/>
                          <a:ea typeface="+mn-ea"/>
                          <a:cs typeface="Segoe UI" panose="020B0502040204020203" pitchFamily="34" charset="0"/>
                        </a:rPr>
                        <a:t>Yes</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B050"/>
                    </a:solidFill>
                  </a:tcPr>
                </a:tc>
                <a:tc>
                  <a:txBody>
                    <a:bodyPr/>
                    <a:lstStyle/>
                    <a:p>
                      <a:pPr marL="0" algn="ctr" defTabSz="932742" rtl="0" eaLnBrk="1" latinLnBrk="0" hangingPunct="1">
                        <a:lnSpc>
                          <a:spcPct val="90000"/>
                        </a:lnSpc>
                      </a:pPr>
                      <a:r>
                        <a:rPr lang="en-US" sz="1400" b="0" kern="1200">
                          <a:solidFill>
                            <a:schemeClr val="tx1"/>
                          </a:solidFill>
                          <a:latin typeface="+mn-lt"/>
                          <a:ea typeface="+mn-ea"/>
                          <a:cs typeface="Segoe UI" panose="020B0502040204020203" pitchFamily="34" charset="0"/>
                        </a:rPr>
                        <a:t>No</a:t>
                      </a:r>
                    </a:p>
                  </a:txBody>
                  <a:tcPr marL="49035" marR="49035" marT="29421" marB="29421"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73295487"/>
                  </a:ext>
                </a:extLst>
              </a:tr>
              <a:tr h="462809">
                <a:tc>
                  <a:txBody>
                    <a:bodyPr/>
                    <a:lstStyle/>
                    <a:p>
                      <a:pPr algn="ctr">
                        <a:lnSpc>
                          <a:spcPct val="90000"/>
                        </a:lnSpc>
                      </a:pPr>
                      <a:r>
                        <a:rPr lang="en-US" sz="1400" b="0">
                          <a:solidFill>
                            <a:schemeClr val="bg1"/>
                          </a:solidFill>
                          <a:latin typeface="+mj-lt"/>
                          <a:cs typeface="Segoe UI" panose="020B0502040204020203" pitchFamily="34" charset="0"/>
                        </a:rPr>
                        <a:t>Integer</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tx1"/>
                          </a:solidFill>
                          <a:latin typeface="+mn-lt"/>
                          <a:cs typeface="Segoe UI" panose="020B0502040204020203" pitchFamily="34" charset="0"/>
                        </a:rPr>
                        <a:t>Yes</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base64()</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binary()</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dataUri</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uriComponent</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a:solidFill>
                            <a:schemeClr val="tx1"/>
                          </a:solidFill>
                          <a:latin typeface="+mn-lt"/>
                          <a:cs typeface="Segoe UI" panose="020B0502040204020203" pitchFamily="34" charset="0"/>
                        </a:rPr>
                        <a:t>Yes</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00B050"/>
                    </a:solidFill>
                  </a:tcPr>
                </a:tc>
                <a:tc>
                  <a:txBody>
                    <a:bodyPr/>
                    <a:lstStyle/>
                    <a:p>
                      <a:pPr algn="ctr">
                        <a:lnSpc>
                          <a:spcPct val="90000"/>
                        </a:lnSpc>
                      </a:pPr>
                      <a:r>
                        <a:rPr lang="en-US" sz="1400" b="0" kern="1200" dirty="0">
                          <a:solidFill>
                            <a:schemeClr val="tx1"/>
                          </a:solidFill>
                          <a:latin typeface="+mn-lt"/>
                          <a:ea typeface="+mn-ea"/>
                          <a:cs typeface="Segoe UI" panose="020B0502040204020203" pitchFamily="34" charset="0"/>
                        </a:rPr>
                        <a:t>Yes</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00B050"/>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8648021"/>
                  </a:ext>
                </a:extLst>
              </a:tr>
              <a:tr h="462809">
                <a:tc>
                  <a:txBody>
                    <a:bodyPr/>
                    <a:lstStyle/>
                    <a:p>
                      <a:pPr algn="ctr">
                        <a:lnSpc>
                          <a:spcPct val="90000"/>
                        </a:lnSpc>
                      </a:pPr>
                      <a:r>
                        <a:rPr lang="en-US" sz="1400" b="0">
                          <a:solidFill>
                            <a:schemeClr val="bg1"/>
                          </a:solidFill>
                          <a:latin typeface="+mj-lt"/>
                          <a:cs typeface="Segoe UI" panose="020B0502040204020203" pitchFamily="34" charset="0"/>
                        </a:rPr>
                        <a:t>Bool.</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a:solidFill>
                            <a:schemeClr val="tx1"/>
                          </a:solidFill>
                          <a:latin typeface="+mn-lt"/>
                          <a:cs typeface="Segoe UI" panose="020B0502040204020203" pitchFamily="34" charset="0"/>
                        </a:rPr>
                        <a:t>Yes</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base64()</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binary()</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dataUri</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uriComponent</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E838"/>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kern="1200" dirty="0">
                          <a:solidFill>
                            <a:schemeClr val="tx1"/>
                          </a:solidFill>
                          <a:latin typeface="+mn-lt"/>
                          <a:ea typeface="+mn-ea"/>
                          <a:cs typeface="Segoe UI" panose="020B0502040204020203" pitchFamily="34" charset="0"/>
                        </a:rPr>
                        <a:t>Yes</a:t>
                      </a:r>
                    </a:p>
                  </a:txBody>
                  <a:tcPr marL="49035" marR="49035" marT="29421" marB="2942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00B050"/>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450517469"/>
                  </a:ext>
                </a:extLst>
              </a:tr>
              <a:tr h="559368">
                <a:tc>
                  <a:txBody>
                    <a:bodyPr/>
                    <a:lstStyle/>
                    <a:p>
                      <a:pPr algn="ctr">
                        <a:lnSpc>
                          <a:spcPct val="90000"/>
                        </a:lnSpc>
                      </a:pPr>
                      <a:r>
                        <a:rPr lang="en-US" sz="1400" b="0">
                          <a:solidFill>
                            <a:schemeClr val="bg1"/>
                          </a:solidFill>
                          <a:latin typeface="+mj-lt"/>
                          <a:cs typeface="Segoe UI" panose="020B0502040204020203" pitchFamily="34" charset="0"/>
                        </a:rPr>
                        <a:t>Array</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algn="ctr">
                        <a:lnSpc>
                          <a:spcPct val="90000"/>
                        </a:lnSpc>
                      </a:pPr>
                      <a:r>
                        <a:rPr lang="en-US" sz="1400" b="0" kern="1200">
                          <a:solidFill>
                            <a:schemeClr val="tx1"/>
                          </a:solidFill>
                          <a:latin typeface="+mn-lt"/>
                          <a:ea typeface="+mn-ea"/>
                          <a:cs typeface="Segoe UI" panose="020B0502040204020203" pitchFamily="34" charset="0"/>
                        </a:rPr>
                        <a:t>join()</a:t>
                      </a:r>
                      <a:endParaRPr kumimoji="0" lang="en-US" sz="1400" b="0" i="0" u="none" strike="noStrike" kern="1200" cap="none" spc="0" normalizeH="0" baseline="0">
                        <a:ln>
                          <a:noFill/>
                        </a:ln>
                        <a:solidFill>
                          <a:schemeClr val="tx1"/>
                        </a:solidFill>
                        <a:effectLst/>
                        <a:uLnTx/>
                        <a:uFillTx/>
                        <a:latin typeface="+mn-lt"/>
                        <a:ea typeface="+mn-ea"/>
                        <a:cs typeface="Segoe UI" panose="020B0502040204020203" pitchFamily="34" charset="0"/>
                      </a:endParaRPr>
                    </a:p>
                    <a:p>
                      <a:pPr algn="ctr">
                        <a:lnSpc>
                          <a:spcPct val="90000"/>
                        </a:lnSpc>
                      </a:pPr>
                      <a:r>
                        <a:rPr lang="en-US" sz="1400" b="0" kern="1200">
                          <a:solidFill>
                            <a:schemeClr val="tx1"/>
                          </a:solidFill>
                          <a:latin typeface="+mn-lt"/>
                          <a:ea typeface="+mn-ea"/>
                          <a:cs typeface="Segoe UI" panose="020B0502040204020203" pitchFamily="34" charset="0"/>
                        </a:rPr>
                        <a:t>string()</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kern="1200" noProof="0">
                          <a:solidFill>
                            <a:schemeClr val="tx1"/>
                          </a:solidFill>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dirty="0">
                          <a:solidFill>
                            <a:schemeClr val="tx1"/>
                          </a:solidFill>
                          <a:latin typeface="+mn-lt"/>
                          <a:cs typeface="Segoe UI" panose="020B0502040204020203" pitchFamily="34" charset="0"/>
                        </a:rPr>
                        <a:t>Select Action</a:t>
                      </a:r>
                    </a:p>
                  </a:txBody>
                  <a:tcPr marL="49035" marR="49035" marT="29421" marB="29421"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90000"/>
                        </a:lnSpc>
                      </a:pPr>
                      <a:r>
                        <a:rPr lang="en-US" sz="1400" b="0">
                          <a:solidFill>
                            <a:schemeClr val="tx1"/>
                          </a:solidFill>
                          <a:latin typeface="+mn-lt"/>
                          <a:cs typeface="Segoe UI" panose="020B0502040204020203" pitchFamily="34" charset="0"/>
                        </a:rPr>
                        <a:t>Select or Compose</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C000"/>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xml()</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36709908"/>
                  </a:ext>
                </a:extLst>
              </a:tr>
              <a:tr h="559368">
                <a:tc>
                  <a:txBody>
                    <a:bodyPr/>
                    <a:lstStyle/>
                    <a:p>
                      <a:pPr algn="ctr">
                        <a:lnSpc>
                          <a:spcPct val="90000"/>
                        </a:lnSpc>
                      </a:pPr>
                      <a:r>
                        <a:rPr lang="en-US" sz="1400" b="0">
                          <a:solidFill>
                            <a:schemeClr val="bg1"/>
                          </a:solidFill>
                          <a:latin typeface="+mj-lt"/>
                          <a:cs typeface="Segoe UI" panose="020B0502040204020203" pitchFamily="34" charset="0"/>
                        </a:rPr>
                        <a:t>JSON object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kern="1200">
                          <a:solidFill>
                            <a:schemeClr val="tx1"/>
                          </a:solidFill>
                          <a:latin typeface="+mn-lt"/>
                          <a:ea typeface="+mn-ea"/>
                          <a:cs typeface="Segoe UI" panose="020B0502040204020203" pitchFamily="34" charset="0"/>
                        </a:rPr>
                        <a:t>string()</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a:solidFill>
                            <a:schemeClr val="tx1"/>
                          </a:solidFill>
                          <a:latin typeface="+mn-lt"/>
                          <a:cs typeface="Segoe UI" panose="020B0502040204020203" pitchFamily="34" charset="0"/>
                        </a:rPr>
                        <a:t>Select or Compose</a:t>
                      </a:r>
                    </a:p>
                  </a:txBody>
                  <a:tcPr marL="49035" marR="49035" marT="29421" marB="29421"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lnSpc>
                          <a:spcPct val="90000"/>
                        </a:lnSpc>
                      </a:pPr>
                      <a:r>
                        <a:rPr lang="en-US" sz="1400" b="0" dirty="0">
                          <a:solidFill>
                            <a:schemeClr val="tx1"/>
                          </a:solidFill>
                          <a:latin typeface="+mn-lt"/>
                          <a:cs typeface="Segoe UI" panose="020B0502040204020203" pitchFamily="34" charset="0"/>
                        </a:rPr>
                        <a:t>Compose Action</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C000"/>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xml()</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04803733"/>
                  </a:ext>
                </a:extLst>
              </a:tr>
              <a:tr h="479617">
                <a:tc>
                  <a:txBody>
                    <a:bodyPr/>
                    <a:lstStyle/>
                    <a:p>
                      <a:pPr algn="ctr">
                        <a:lnSpc>
                          <a:spcPct val="90000"/>
                        </a:lnSpc>
                      </a:pPr>
                      <a:r>
                        <a:rPr lang="en-US" sz="1400" b="0">
                          <a:solidFill>
                            <a:schemeClr val="bg1"/>
                          </a:solidFill>
                          <a:latin typeface="+mj-lt"/>
                          <a:cs typeface="Segoe UI" panose="020B0502040204020203" pitchFamily="34" charset="0"/>
                        </a:rPr>
                        <a:t>XML content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87EFF">
                        <a:alpha val="99000"/>
                      </a:srgb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400" b="0" kern="1200">
                          <a:solidFill>
                            <a:schemeClr val="tx1"/>
                          </a:solidFill>
                          <a:latin typeface="+mn-lt"/>
                          <a:ea typeface="+mn-ea"/>
                          <a:cs typeface="Segoe UI" panose="020B0502040204020203" pitchFamily="34" charset="0"/>
                        </a:rPr>
                        <a:t>string()</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lnSpc>
                          <a:spcPct val="90000"/>
                        </a:lnSpc>
                      </a:pPr>
                      <a:r>
                        <a:rPr lang="en-US" sz="1400" b="0" dirty="0">
                          <a:solidFill>
                            <a:schemeClr val="tx1"/>
                          </a:solidFill>
                          <a:latin typeface="+mn-lt"/>
                          <a:cs typeface="Segoe UI" panose="020B0502040204020203" pitchFamily="34" charset="0"/>
                        </a:rPr>
                        <a:t>No</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xpath</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xpath</a:t>
                      </a:r>
                      <a:r>
                        <a:rPr kumimoji="0" lang="en-US" sz="14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2">
                        <a:lumMod val="90000"/>
                      </a:schemeClr>
                    </a:solidFill>
                  </a:tcPr>
                </a:tc>
                <a:tc>
                  <a:txBody>
                    <a:bodyPr/>
                    <a:lstStyle/>
                    <a:p>
                      <a:pPr algn="ctr">
                        <a:lnSpc>
                          <a:spcPct val="90000"/>
                        </a:lnSpc>
                      </a:pPr>
                      <a:r>
                        <a:rPr lang="en-US" sz="1400" b="0" dirty="0">
                          <a:solidFill>
                            <a:schemeClr val="tx1"/>
                          </a:solidFill>
                          <a:latin typeface="+mn-lt"/>
                          <a:cs typeface="Segoe UI" panose="020B0502040204020203" pitchFamily="34" charset="0"/>
                        </a:rPr>
                        <a:t>Logic apps only</a:t>
                      </a:r>
                    </a:p>
                  </a:txBody>
                  <a:tcPr marL="49035" marR="49035" marT="29421" marB="29421"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50605063"/>
                  </a:ext>
                </a:extLst>
              </a:tr>
            </a:tbl>
          </a:graphicData>
        </a:graphic>
      </p:graphicFrame>
      <p:cxnSp>
        <p:nvCxnSpPr>
          <p:cNvPr id="3" name="Straight Arrow Connector 2">
            <a:extLst>
              <a:ext uri="{FF2B5EF4-FFF2-40B4-BE49-F238E27FC236}">
                <a16:creationId xmlns:a16="http://schemas.microsoft.com/office/drawing/2014/main" id="{E506FB9C-7429-2D16-09C0-26AC27129357}"/>
              </a:ext>
              <a:ext uri="{C183D7F6-B498-43B3-948B-1728B52AA6E4}">
                <adec:decorative xmlns:adec="http://schemas.microsoft.com/office/drawing/2017/decorative" val="1"/>
              </a:ext>
            </a:extLst>
          </p:cNvPr>
          <p:cNvCxnSpPr>
            <a:cxnSpLocks/>
          </p:cNvCxnSpPr>
          <p:nvPr/>
        </p:nvCxnSpPr>
        <p:spPr>
          <a:xfrm>
            <a:off x="295274" y="523918"/>
            <a:ext cx="812007" cy="0"/>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F3AFB26-0934-08FD-E6F0-A7C6AFD5D64E}"/>
              </a:ext>
              <a:ext uri="{C183D7F6-B498-43B3-948B-1728B52AA6E4}">
                <adec:decorative xmlns:adec="http://schemas.microsoft.com/office/drawing/2017/decorative" val="1"/>
              </a:ext>
            </a:extLst>
          </p:cNvPr>
          <p:cNvCxnSpPr>
            <a:cxnSpLocks/>
          </p:cNvCxnSpPr>
          <p:nvPr/>
        </p:nvCxnSpPr>
        <p:spPr>
          <a:xfrm>
            <a:off x="295274" y="812049"/>
            <a:ext cx="453629" cy="99971"/>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5920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AB491-51F1-82D5-4582-75405EA603E1}"/>
              </a:ext>
            </a:extLst>
          </p:cNvPr>
          <p:cNvSpPr>
            <a:spLocks noGrp="1"/>
          </p:cNvSpPr>
          <p:nvPr>
            <p:ph type="title"/>
          </p:nvPr>
        </p:nvSpPr>
        <p:spPr>
          <a:xfrm>
            <a:off x="588261" y="585216"/>
            <a:ext cx="4710689" cy="492443"/>
          </a:xfrm>
        </p:spPr>
        <p:txBody>
          <a:bodyPr/>
          <a:lstStyle/>
          <a:p>
            <a:r>
              <a:rPr lang="en-AU"/>
              <a:t>Working with Dates</a:t>
            </a:r>
            <a:endParaRPr lang="en-US"/>
          </a:p>
        </p:txBody>
      </p:sp>
      <p:sp>
        <p:nvSpPr>
          <p:cNvPr id="5" name="Text Placeholder 4">
            <a:extLst>
              <a:ext uri="{FF2B5EF4-FFF2-40B4-BE49-F238E27FC236}">
                <a16:creationId xmlns:a16="http://schemas.microsoft.com/office/drawing/2014/main" id="{04242A59-25F2-CCDD-F966-F5A1615D49CA}"/>
              </a:ext>
            </a:extLst>
          </p:cNvPr>
          <p:cNvSpPr>
            <a:spLocks noGrp="1"/>
          </p:cNvSpPr>
          <p:nvPr>
            <p:ph type="body" sz="quarter" idx="16"/>
          </p:nvPr>
        </p:nvSpPr>
        <p:spPr>
          <a:xfrm>
            <a:off x="584200" y="1204687"/>
            <a:ext cx="5333273" cy="4975721"/>
          </a:xfrm>
        </p:spPr>
        <p:txBody>
          <a:bodyPr/>
          <a:lstStyle/>
          <a:p>
            <a:pPr marL="247650" indent="-247650">
              <a:spcBef>
                <a:spcPts val="400"/>
              </a:spcBef>
              <a:buFont typeface="Arial" panose="020B0604020202020204" pitchFamily="34" charset="0"/>
              <a:buChar char="•"/>
            </a:pPr>
            <a:r>
              <a:rPr lang="en-AU" sz="2200">
                <a:latin typeface="+mn-lt"/>
              </a:rPr>
              <a:t>No date time datatype</a:t>
            </a:r>
          </a:p>
          <a:p>
            <a:pPr marL="247650" indent="-247650">
              <a:spcBef>
                <a:spcPts val="400"/>
              </a:spcBef>
              <a:buFont typeface="Arial" panose="020B0604020202020204" pitchFamily="34" charset="0"/>
              <a:buChar char="•"/>
            </a:pPr>
            <a:r>
              <a:rPr lang="en-AU" sz="2200">
                <a:latin typeface="+mn-lt"/>
              </a:rPr>
              <a:t>Date time is in ISO 8601 format (</a:t>
            </a:r>
            <a:r>
              <a:rPr lang="en-AU" sz="2200" err="1">
                <a:latin typeface="+mn-lt"/>
              </a:rPr>
              <a:t>json</a:t>
            </a:r>
            <a:r>
              <a:rPr lang="en-AU" sz="2200">
                <a:latin typeface="+mn-lt"/>
              </a:rPr>
              <a:t>)</a:t>
            </a:r>
          </a:p>
          <a:p>
            <a:pPr marL="693738" lvl="1" indent="-266700">
              <a:spcBef>
                <a:spcPts val="400"/>
              </a:spcBef>
              <a:buFont typeface="Segoe UI" panose="020B0502040204020203" pitchFamily="34" charset="0"/>
              <a:buChar char="–"/>
            </a:pPr>
            <a:r>
              <a:rPr lang="en-AU" sz="1800"/>
              <a:t>2022-11-30T20:46:27+10:00</a:t>
            </a:r>
            <a:endParaRPr lang="en-AU" sz="1800">
              <a:cs typeface="Segoe UI"/>
            </a:endParaRPr>
          </a:p>
          <a:p>
            <a:pPr marL="247650" indent="-247650">
              <a:spcBef>
                <a:spcPts val="400"/>
              </a:spcBef>
              <a:buFont typeface="Arial" panose="020B0604020202020204" pitchFamily="34" charset="0"/>
              <a:buChar char="•"/>
            </a:pPr>
            <a:r>
              <a:rPr lang="en-AU" sz="2200">
                <a:latin typeface="+mn-lt"/>
              </a:rPr>
              <a:t>Date Time connector</a:t>
            </a:r>
            <a:endParaRPr lang="en-AU" sz="2200">
              <a:latin typeface="+mn-lt"/>
              <a:cs typeface="Segoe UI"/>
            </a:endParaRPr>
          </a:p>
          <a:p>
            <a:pPr marL="247650" indent="-247650">
              <a:spcBef>
                <a:spcPts val="600"/>
              </a:spcBef>
              <a:spcAft>
                <a:spcPts val="600"/>
              </a:spcAft>
              <a:buFont typeface="Arial" panose="020B0604020202020204" pitchFamily="34" charset="0"/>
              <a:buChar char="•"/>
            </a:pPr>
            <a:r>
              <a:rPr lang="en-AU" sz="2200">
                <a:latin typeface="+mn-lt"/>
              </a:rPr>
              <a:t>Or expressions</a:t>
            </a:r>
          </a:p>
          <a:p>
            <a:pPr marL="247650" indent="-247650">
              <a:spcBef>
                <a:spcPts val="600"/>
              </a:spcBef>
              <a:spcAft>
                <a:spcPts val="600"/>
              </a:spcAft>
              <a:buFont typeface="Arial" panose="020B0604020202020204" pitchFamily="34" charset="0"/>
              <a:buChar char="•"/>
            </a:pPr>
            <a:r>
              <a:rPr lang="en-US" sz="2200">
                <a:latin typeface="+mn-lt"/>
              </a:rPr>
              <a:t>Date parameter includes only date without time or </a:t>
            </a:r>
            <a:r>
              <a:rPr lang="en-US" sz="2200" err="1">
                <a:latin typeface="+mn-lt"/>
              </a:rPr>
              <a:t>timezone</a:t>
            </a:r>
            <a:r>
              <a:rPr lang="en-US" sz="2200">
                <a:latin typeface="+mn-lt"/>
              </a:rPr>
              <a:t>. To compare parameter dates</a:t>
            </a:r>
          </a:p>
          <a:p>
            <a:pPr marL="693738" lvl="1" indent="-287338">
              <a:spcBef>
                <a:spcPts val="300"/>
              </a:spcBef>
              <a:buFont typeface="Segoe UI" panose="020B0502040204020203" pitchFamily="34" charset="0"/>
              <a:buChar char="–"/>
            </a:pPr>
            <a:r>
              <a:rPr lang="en-US" sz="1800"/>
              <a:t>&lt; ≤ ≥ &gt; == ≠ all bad as you’re comparing strings</a:t>
            </a:r>
            <a:endParaRPr lang="en-US" sz="1800">
              <a:cs typeface="Segoe UI"/>
            </a:endParaRPr>
          </a:p>
          <a:p>
            <a:pPr marL="693738" lvl="1" indent="-287338">
              <a:spcBef>
                <a:spcPts val="300"/>
              </a:spcBef>
              <a:buFont typeface="Segoe UI" panose="020B0502040204020203" pitchFamily="34" charset="0"/>
              <a:buChar char="–"/>
            </a:pPr>
            <a:r>
              <a:rPr lang="en-US" sz="1800"/>
              <a:t>Convert to ticks</a:t>
            </a:r>
            <a:endParaRPr lang="en-US" sz="1800">
              <a:cs typeface="Segoe UI"/>
            </a:endParaRPr>
          </a:p>
          <a:p>
            <a:pPr marL="693738" lvl="1" indent="-287338">
              <a:spcBef>
                <a:spcPts val="300"/>
              </a:spcBef>
              <a:buFont typeface="Segoe UI" panose="020B0502040204020203" pitchFamily="34" charset="0"/>
              <a:buChar char="–"/>
            </a:pPr>
            <a:r>
              <a:rPr lang="en-US" sz="1800"/>
              <a:t>Use substring to restrict what are we comparing, e.g., first 10 characters would give you the date only</a:t>
            </a:r>
          </a:p>
        </p:txBody>
      </p:sp>
      <p:sp>
        <p:nvSpPr>
          <p:cNvPr id="6" name="Picture Placeholder 5">
            <a:extLst>
              <a:ext uri="{FF2B5EF4-FFF2-40B4-BE49-F238E27FC236}">
                <a16:creationId xmlns:a16="http://schemas.microsoft.com/office/drawing/2014/main" id="{64588479-8148-BFCF-6A2D-ACB256D90C40}"/>
              </a:ext>
              <a:ext uri="{C183D7F6-B498-43B3-948B-1728B52AA6E4}">
                <adec:decorative xmlns:adec="http://schemas.microsoft.com/office/drawing/2017/decorative" val="1"/>
              </a:ext>
            </a:extLst>
          </p:cNvPr>
          <p:cNvSpPr>
            <a:spLocks noGrp="1"/>
          </p:cNvSpPr>
          <p:nvPr>
            <p:ph type="pic" sz="quarter" idx="19"/>
          </p:nvPr>
        </p:nvSpPr>
        <p:spPr>
          <a:xfrm>
            <a:off x="6096000" y="0"/>
            <a:ext cx="6096000" cy="6858000"/>
          </a:xfrm>
          <a:solidFill>
            <a:schemeClr val="bg1"/>
          </a:solidFill>
          <a:ln w="38100">
            <a:solidFill>
              <a:srgbClr val="C73ECC"/>
            </a:solidFill>
          </a:ln>
        </p:spPr>
        <p:txBody>
          <a:bodyPr/>
          <a:lstStyle/>
          <a:p>
            <a:endParaRPr lang="en-US" dirty="0"/>
          </a:p>
        </p:txBody>
      </p:sp>
      <p:pic>
        <p:nvPicPr>
          <p:cNvPr id="4" name="Picture 3">
            <a:extLst>
              <a:ext uri="{FF2B5EF4-FFF2-40B4-BE49-F238E27FC236}">
                <a16:creationId xmlns:a16="http://schemas.microsoft.com/office/drawing/2014/main" id="{E962EF94-C8F9-BBB3-4E86-949FDD68E714}"/>
              </a:ext>
            </a:extLst>
          </p:cNvPr>
          <p:cNvPicPr>
            <a:picLocks noChangeAspect="1"/>
          </p:cNvPicPr>
          <p:nvPr/>
        </p:nvPicPr>
        <p:blipFill>
          <a:blip r:embed="rId3"/>
          <a:stretch>
            <a:fillRect/>
          </a:stretch>
        </p:blipFill>
        <p:spPr>
          <a:xfrm>
            <a:off x="6714523" y="65772"/>
            <a:ext cx="4639638" cy="3622308"/>
          </a:xfrm>
          <a:prstGeom prst="rect">
            <a:avLst/>
          </a:prstGeom>
        </p:spPr>
      </p:pic>
      <p:pic>
        <p:nvPicPr>
          <p:cNvPr id="10" name="Picture 9">
            <a:extLst>
              <a:ext uri="{FF2B5EF4-FFF2-40B4-BE49-F238E27FC236}">
                <a16:creationId xmlns:a16="http://schemas.microsoft.com/office/drawing/2014/main" id="{C4B0C339-9401-FE78-F566-D0776054B37E}"/>
              </a:ext>
            </a:extLst>
          </p:cNvPr>
          <p:cNvPicPr>
            <a:picLocks noChangeAspect="1"/>
          </p:cNvPicPr>
          <p:nvPr/>
        </p:nvPicPr>
        <p:blipFill>
          <a:blip r:embed="rId4"/>
          <a:stretch>
            <a:fillRect/>
          </a:stretch>
        </p:blipFill>
        <p:spPr>
          <a:xfrm>
            <a:off x="6877044" y="3753852"/>
            <a:ext cx="5200656" cy="2754294"/>
          </a:xfrm>
          <a:prstGeom prst="rect">
            <a:avLst/>
          </a:prstGeom>
        </p:spPr>
      </p:pic>
    </p:spTree>
    <p:extLst>
      <p:ext uri="{BB962C8B-B14F-4D97-AF65-F5344CB8AC3E}">
        <p14:creationId xmlns:p14="http://schemas.microsoft.com/office/powerpoint/2010/main" val="9870017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76CA-99E2-1CE7-686E-ED7D64D6ED46}"/>
              </a:ext>
            </a:extLst>
          </p:cNvPr>
          <p:cNvSpPr>
            <a:spLocks noGrp="1"/>
          </p:cNvSpPr>
          <p:nvPr>
            <p:ph type="title"/>
          </p:nvPr>
        </p:nvSpPr>
        <p:spPr/>
        <p:txBody>
          <a:bodyPr/>
          <a:lstStyle/>
          <a:p>
            <a:r>
              <a:rPr lang="en-US"/>
              <a:t>Preparing Dates for Display</a:t>
            </a:r>
          </a:p>
        </p:txBody>
      </p:sp>
      <p:sp>
        <p:nvSpPr>
          <p:cNvPr id="3" name="Rectangle 2">
            <a:extLst>
              <a:ext uri="{FF2B5EF4-FFF2-40B4-BE49-F238E27FC236}">
                <a16:creationId xmlns:a16="http://schemas.microsoft.com/office/drawing/2014/main" id="{95DDD937-FCDC-5EEE-E719-F4521F2F5C4E}"/>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055C037-E5A1-433E-4C6C-EC63EEE311DD}"/>
              </a:ext>
            </a:extLst>
          </p:cNvPr>
          <p:cNvPicPr>
            <a:picLocks noChangeAspect="1"/>
          </p:cNvPicPr>
          <p:nvPr/>
        </p:nvPicPr>
        <p:blipFill>
          <a:blip r:embed="rId3"/>
          <a:stretch>
            <a:fillRect/>
          </a:stretch>
        </p:blipFill>
        <p:spPr>
          <a:xfrm>
            <a:off x="2419350" y="1374743"/>
            <a:ext cx="7110413" cy="4812347"/>
          </a:xfrm>
          <a:prstGeom prst="rect">
            <a:avLst/>
          </a:prstGeom>
        </p:spPr>
      </p:pic>
    </p:spTree>
    <p:extLst>
      <p:ext uri="{BB962C8B-B14F-4D97-AF65-F5344CB8AC3E}">
        <p14:creationId xmlns:p14="http://schemas.microsoft.com/office/powerpoint/2010/main" val="14313440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79BE3D-DC7C-EB83-2205-F5E8957B1932}"/>
              </a:ext>
            </a:extLst>
          </p:cNvPr>
          <p:cNvSpPr>
            <a:spLocks noGrp="1"/>
          </p:cNvSpPr>
          <p:nvPr>
            <p:ph type="title"/>
          </p:nvPr>
        </p:nvSpPr>
        <p:spPr>
          <a:xfrm>
            <a:off x="569911" y="2769057"/>
            <a:ext cx="6345239" cy="1231106"/>
          </a:xfrm>
        </p:spPr>
        <p:txBody>
          <a:bodyPr/>
          <a:lstStyle/>
          <a:p>
            <a:r>
              <a:rPr lang="en-US"/>
              <a:t>Module 1: Create and Manage Cloud Flows</a:t>
            </a:r>
          </a:p>
        </p:txBody>
      </p:sp>
    </p:spTree>
    <p:extLst>
      <p:ext uri="{BB962C8B-B14F-4D97-AF65-F5344CB8AC3E}">
        <p14:creationId xmlns:p14="http://schemas.microsoft.com/office/powerpoint/2010/main" val="188052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21333E-663C-4C26-BC05-4D780B863CEB}"/>
              </a:ext>
            </a:extLst>
          </p:cNvPr>
          <p:cNvSpPr>
            <a:spLocks noGrp="1"/>
          </p:cNvSpPr>
          <p:nvPr>
            <p:ph type="title" idx="4294967295"/>
          </p:nvPr>
        </p:nvSpPr>
        <p:spPr>
          <a:xfrm>
            <a:off x="0" y="0"/>
            <a:ext cx="12192000"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585216"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3200" b="0" i="0" u="none" strike="noStrike" kern="1200" cap="none" spc="0" normalizeH="0" baseline="0" noProof="0">
                <a:ln>
                  <a:noFill/>
                </a:ln>
                <a:solidFill>
                  <a:srgbClr val="FFFFFF"/>
                </a:solidFill>
                <a:effectLst/>
                <a:uLnTx/>
                <a:uFillTx/>
                <a:latin typeface="+mj-lt"/>
                <a:ea typeface="+mn-ea"/>
                <a:cs typeface="Segoe UI" panose="020B0502040204020203" pitchFamily="34" charset="0"/>
              </a:rPr>
              <a:t>Examples Using Expressions with Dates</a:t>
            </a:r>
          </a:p>
        </p:txBody>
      </p:sp>
      <p:sp>
        <p:nvSpPr>
          <p:cNvPr id="3" name="Text Placeholder 2">
            <a:extLst>
              <a:ext uri="{FF2B5EF4-FFF2-40B4-BE49-F238E27FC236}">
                <a16:creationId xmlns:a16="http://schemas.microsoft.com/office/drawing/2014/main" id="{F18014EC-7A5B-865E-3994-7D1986AB209E}"/>
              </a:ext>
            </a:extLst>
          </p:cNvPr>
          <p:cNvSpPr>
            <a:spLocks noGrp="1"/>
          </p:cNvSpPr>
          <p:nvPr>
            <p:ph type="body" sz="quarter" idx="11"/>
          </p:nvPr>
        </p:nvSpPr>
        <p:spPr>
          <a:xfrm>
            <a:off x="579439" y="942219"/>
            <a:ext cx="11020424" cy="5168296"/>
          </a:xfrm>
        </p:spPr>
        <p:txBody>
          <a:bodyPr>
            <a:noAutofit/>
          </a:bodyPr>
          <a:lstStyle/>
          <a:p>
            <a:r>
              <a:rPr lang="en-US" sz="1800" dirty="0">
                <a:latin typeface="+mj-lt"/>
              </a:rPr>
              <a:t>Get days since account was created</a:t>
            </a:r>
            <a:br>
              <a:rPr lang="en-US" sz="1400" dirty="0">
                <a:latin typeface="+mn-lt"/>
              </a:rPr>
            </a:br>
            <a:endParaRPr lang="en-US" sz="1400" dirty="0">
              <a:latin typeface="+mn-lt"/>
            </a:endParaRPr>
          </a:p>
          <a:p>
            <a:pPr marL="0" indent="0">
              <a:buNone/>
            </a:pPr>
            <a:r>
              <a:rPr lang="en-US" sz="1400" dirty="0">
                <a:latin typeface="Consolas" panose="020B0609020204030204" pitchFamily="49" charset="0"/>
                <a:cs typeface="Consolas" panose="020B0609020204030204" pitchFamily="49" charset="0"/>
              </a:rPr>
              <a:t>  int(</a:t>
            </a:r>
          </a:p>
          <a:p>
            <a:pPr marL="0" indent="0">
              <a:buNone/>
            </a:pPr>
            <a:r>
              <a:rPr lang="en-US" sz="1400" dirty="0">
                <a:latin typeface="Consolas" panose="020B0609020204030204" pitchFamily="49" charset="0"/>
                <a:cs typeface="Consolas" panose="020B0609020204030204" pitchFamily="49" charset="0"/>
              </a:rPr>
              <a:t>    div(</a:t>
            </a:r>
          </a:p>
          <a:p>
            <a:pPr marL="0" indent="0">
              <a:buNone/>
            </a:pPr>
            <a:r>
              <a:rPr lang="en-US" sz="1400" dirty="0">
                <a:latin typeface="Consolas" panose="020B0609020204030204" pitchFamily="49" charset="0"/>
                <a:cs typeface="Consolas" panose="020B0609020204030204" pitchFamily="49" charset="0"/>
              </a:rPr>
              <a:t>      sub(</a:t>
            </a:r>
          </a:p>
          <a:p>
            <a:pPr marL="0" indent="0">
              <a:buNone/>
            </a:pPr>
            <a:r>
              <a:rPr lang="en-US" sz="1400" dirty="0">
                <a:latin typeface="Consolas" panose="020B0609020204030204" pitchFamily="49" charset="0"/>
                <a:cs typeface="Consolas" panose="020B0609020204030204" pitchFamily="49" charset="0"/>
              </a:rPr>
              <a:t>        ticks(</a:t>
            </a:r>
            <a:r>
              <a:rPr lang="en-US" sz="1400" dirty="0" err="1">
                <a:latin typeface="Consolas" panose="020B0609020204030204" pitchFamily="49" charset="0"/>
                <a:cs typeface="Consolas" panose="020B0609020204030204" pitchFamily="49" charset="0"/>
              </a:rPr>
              <a:t>utcNow</a:t>
            </a:r>
            <a:r>
              <a:rPr lang="en-US" sz="1400" dirty="0">
                <a:latin typeface="Consolas" panose="020B0609020204030204" pitchFamily="49" charset="0"/>
                <a:cs typeface="Consolas" panose="020B0609020204030204" pitchFamily="49" charset="0"/>
              </a:rPr>
              <a:t>()),</a:t>
            </a:r>
          </a:p>
          <a:p>
            <a:pPr marL="0" indent="0">
              <a:buNone/>
            </a:pPr>
            <a:r>
              <a:rPr lang="en-US" sz="1400" dirty="0">
                <a:latin typeface="Consolas" panose="020B0609020204030204" pitchFamily="49" charset="0"/>
                <a:cs typeface="Consolas" panose="020B0609020204030204" pitchFamily="49" charset="0"/>
              </a:rPr>
              <a:t>        ticks(</a:t>
            </a:r>
            <a:r>
              <a:rPr lang="en-US" sz="1400" dirty="0" err="1">
                <a:latin typeface="Consolas" panose="020B0609020204030204" pitchFamily="49" charset="0"/>
                <a:cs typeface="Consolas" panose="020B0609020204030204" pitchFamily="49" charset="0"/>
              </a:rPr>
              <a:t>triggerBody</a:t>
            </a:r>
            <a:r>
              <a:rPr lang="en-US" sz="1400" dirty="0">
                <a:latin typeface="Consolas" panose="020B0609020204030204" pitchFamily="49" charset="0"/>
                <a:cs typeface="Consolas" panose="020B0609020204030204" pitchFamily="49" charset="0"/>
              </a:rPr>
              <a:t>()?['entity']?['</a:t>
            </a:r>
            <a:r>
              <a:rPr lang="en-US" sz="1400" dirty="0" err="1">
                <a:latin typeface="Consolas" panose="020B0609020204030204" pitchFamily="49" charset="0"/>
                <a:cs typeface="Consolas" panose="020B0609020204030204" pitchFamily="49" charset="0"/>
              </a:rPr>
              <a:t>createdon</a:t>
            </a:r>
            <a:r>
              <a:rPr lang="en-US" sz="1400" dirty="0">
                <a:latin typeface="Consolas" panose="020B0609020204030204" pitchFamily="49" charset="0"/>
                <a:cs typeface="Consolas" panose="020B0609020204030204" pitchFamily="49" charset="0"/>
              </a:rPr>
              <a:t>'])),</a:t>
            </a:r>
          </a:p>
          <a:p>
            <a:pPr marL="0" indent="0">
              <a:buNone/>
            </a:pPr>
            <a:r>
              <a:rPr lang="en-US" sz="1400" dirty="0">
                <a:latin typeface="Consolas" panose="020B0609020204030204" pitchFamily="49" charset="0"/>
                <a:cs typeface="Consolas" panose="020B0609020204030204" pitchFamily="49" charset="0"/>
              </a:rPr>
              <a:t>      864000000000</a:t>
            </a:r>
          </a:p>
          <a:p>
            <a:pPr marL="0" indent="0">
              <a:buNone/>
            </a:pPr>
            <a:r>
              <a:rPr lang="en-US" sz="1400" dirty="0">
                <a:latin typeface="Consolas" panose="020B0609020204030204" pitchFamily="49" charset="0"/>
                <a:cs typeface="Consolas" panose="020B0609020204030204" pitchFamily="49" charset="0"/>
              </a:rPr>
              <a:t>  ))</a:t>
            </a:r>
            <a:br>
              <a:rPr lang="en-US" sz="1400" dirty="0">
                <a:latin typeface="+mn-lt"/>
              </a:rPr>
            </a:br>
            <a:endParaRPr lang="en-US" sz="1400" dirty="0">
              <a:latin typeface="+mn-lt"/>
            </a:endParaRPr>
          </a:p>
          <a:p>
            <a:r>
              <a:rPr lang="en-US" sz="1800" dirty="0">
                <a:latin typeface="+mj-lt"/>
              </a:rPr>
              <a:t>Check if date is between business hours</a:t>
            </a:r>
          </a:p>
          <a:p>
            <a:pPr marL="0" indent="0">
              <a:buNone/>
            </a:pPr>
            <a:endParaRPr lang="en-US" sz="1400" dirty="0">
              <a:latin typeface="Consolas" panose="020B0609020204030204" pitchFamily="49" charset="0"/>
              <a:cs typeface="Consolas" panose="020B0609020204030204" pitchFamily="49" charset="0"/>
            </a:endParaRPr>
          </a:p>
          <a:p>
            <a:pPr marL="0" indent="0">
              <a:buNone/>
            </a:pPr>
            <a:r>
              <a:rPr lang="en-US" sz="1400" dirty="0">
                <a:latin typeface="Consolas" panose="020B0609020204030204" pitchFamily="49" charset="0"/>
                <a:cs typeface="Consolas" panose="020B0609020204030204" pitchFamily="49" charset="0"/>
              </a:rPr>
              <a:t>  and(</a:t>
            </a:r>
          </a:p>
          <a:p>
            <a:pPr marL="0"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greaterOrEquals</a:t>
            </a:r>
            <a:r>
              <a:rPr lang="en-US" sz="1400" dirty="0">
                <a:latin typeface="Consolas" panose="020B0609020204030204" pitchFamily="49" charset="0"/>
                <a:cs typeface="Consolas" panose="020B0609020204030204" pitchFamily="49" charset="0"/>
              </a:rPr>
              <a:t>(</a:t>
            </a:r>
          </a:p>
          <a:p>
            <a:pPr marL="0"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formatdatetime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utcnow</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HH:ss</a:t>
            </a:r>
            <a:r>
              <a:rPr lang="en-US" sz="1400" dirty="0">
                <a:latin typeface="Consolas" panose="020B0609020204030204" pitchFamily="49" charset="0"/>
                <a:cs typeface="Consolas" panose="020B0609020204030204" pitchFamily="49" charset="0"/>
              </a:rPr>
              <a:t>’),</a:t>
            </a:r>
          </a:p>
          <a:p>
            <a:pPr marL="0"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formatdatetime</a:t>
            </a:r>
            <a:r>
              <a:rPr lang="en-US" sz="1400" dirty="0">
                <a:latin typeface="Consolas" panose="020B0609020204030204" pitchFamily="49" charset="0"/>
                <a:cs typeface="Consolas" panose="020B0609020204030204" pitchFamily="49" charset="0"/>
              </a:rPr>
              <a:t>('7:00','HH:ss')),    </a:t>
            </a:r>
          </a:p>
          <a:p>
            <a:pPr marL="0"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lessOrEquals</a:t>
            </a:r>
            <a:r>
              <a:rPr lang="en-US" sz="1400" dirty="0">
                <a:latin typeface="Consolas" panose="020B0609020204030204" pitchFamily="49" charset="0"/>
                <a:cs typeface="Consolas" panose="020B0609020204030204" pitchFamily="49" charset="0"/>
              </a:rPr>
              <a:t>(</a:t>
            </a:r>
          </a:p>
          <a:p>
            <a:pPr marL="0"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formatdatetime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utcnow</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HH:ss</a:t>
            </a:r>
            <a:r>
              <a:rPr lang="en-US" sz="1400" dirty="0">
                <a:latin typeface="Consolas" panose="020B0609020204030204" pitchFamily="49" charset="0"/>
                <a:cs typeface="Consolas" panose="020B0609020204030204" pitchFamily="49" charset="0"/>
              </a:rPr>
              <a:t>’),</a:t>
            </a:r>
          </a:p>
          <a:p>
            <a:pPr marL="0" indent="0">
              <a:buNone/>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formatdatetime</a:t>
            </a:r>
            <a:r>
              <a:rPr lang="en-US" sz="1400" dirty="0">
                <a:latin typeface="Consolas" panose="020B0609020204030204" pitchFamily="49" charset="0"/>
                <a:cs typeface="Consolas" panose="020B0609020204030204" pitchFamily="49" charset="0"/>
              </a:rPr>
              <a:t>('15:00','HH:ss’))</a:t>
            </a:r>
          </a:p>
          <a:p>
            <a:pPr marL="0" indent="0">
              <a:buNone/>
            </a:pPr>
            <a:r>
              <a:rPr lang="en-US" sz="1400" dirty="0">
                <a:latin typeface="Consolas" panose="020B0609020204030204" pitchFamily="49" charset="0"/>
                <a:cs typeface="Consolas" panose="020B0609020204030204" pitchFamily="49" charset="0"/>
              </a:rPr>
              <a:t>  )</a:t>
            </a:r>
            <a:endParaRPr lang="en-US" dirty="0"/>
          </a:p>
        </p:txBody>
      </p:sp>
    </p:spTree>
    <p:extLst>
      <p:ext uri="{BB962C8B-B14F-4D97-AF65-F5344CB8AC3E}">
        <p14:creationId xmlns:p14="http://schemas.microsoft.com/office/powerpoint/2010/main" val="5254946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7FBFB6-BE6F-76EB-F061-A1BD26DC2403}"/>
              </a:ext>
              <a:ext uri="{C183D7F6-B498-43B3-948B-1728B52AA6E4}">
                <adec:decorative xmlns:adec="http://schemas.microsoft.com/office/drawing/2017/decorative" val="1"/>
              </a:ext>
            </a:extLst>
          </p:cNvPr>
          <p:cNvSpPr>
            <a:spLocks/>
          </p:cNvSpPr>
          <p:nvPr/>
        </p:nvSpPr>
        <p:spPr bwMode="auto">
          <a:xfrm>
            <a:off x="5800725" y="582613"/>
            <a:ext cx="5799138" cy="5692775"/>
          </a:xfrm>
          <a:prstGeom prst="rect">
            <a:avLst/>
          </a:prstGeom>
          <a:solidFill>
            <a:schemeClr val="bg1"/>
          </a:solidFill>
          <a:ln w="38100">
            <a:solidFill>
              <a:srgbClr val="C73ECC"/>
            </a:solidFill>
          </a:ln>
        </p:spPr>
        <p:txBody>
          <a:bodyPr vert="horz" wrap="square" lIns="91440" tIns="45720" rIns="91440" bIns="45720" rtlCol="0" anchor="ctr">
            <a:noAutofit/>
          </a:bodyPr>
          <a:lstStyle/>
          <a:p>
            <a:pPr defTabSz="932742">
              <a:spcBef>
                <a:spcPct val="20000"/>
              </a:spcBef>
              <a:buSzPct val="90000"/>
            </a:pPr>
            <a:endParaRPr lang="en-US" sz="4000" err="1">
              <a:solidFill>
                <a:srgbClr val="2F2F2F"/>
              </a:solidFill>
              <a:latin typeface="Consolas" panose="020B0609020204030204" pitchFamily="49" charset="0"/>
            </a:endParaRPr>
          </a:p>
        </p:txBody>
      </p:sp>
      <p:sp>
        <p:nvSpPr>
          <p:cNvPr id="2" name="Title 1">
            <a:extLst>
              <a:ext uri="{FF2B5EF4-FFF2-40B4-BE49-F238E27FC236}">
                <a16:creationId xmlns:a16="http://schemas.microsoft.com/office/drawing/2014/main" id="{A2FE53A3-EEC4-9DD9-0C0F-995D34EEA7B2}"/>
              </a:ext>
            </a:extLst>
          </p:cNvPr>
          <p:cNvSpPr>
            <a:spLocks noGrp="1"/>
          </p:cNvSpPr>
          <p:nvPr>
            <p:ph type="title"/>
          </p:nvPr>
        </p:nvSpPr>
        <p:spPr>
          <a:xfrm>
            <a:off x="588263" y="585216"/>
            <a:ext cx="3126488" cy="984885"/>
          </a:xfrm>
        </p:spPr>
        <p:txBody>
          <a:bodyPr/>
          <a:lstStyle/>
          <a:p>
            <a:r>
              <a:rPr lang="en-US"/>
              <a:t>Complex Data Types in Flows</a:t>
            </a:r>
          </a:p>
        </p:txBody>
      </p:sp>
      <p:sp>
        <p:nvSpPr>
          <p:cNvPr id="4" name="Text Placeholder 5">
            <a:extLst>
              <a:ext uri="{FF2B5EF4-FFF2-40B4-BE49-F238E27FC236}">
                <a16:creationId xmlns:a16="http://schemas.microsoft.com/office/drawing/2014/main" id="{5F832293-DA9A-4720-55D6-6E6C392877B8}"/>
              </a:ext>
            </a:extLst>
          </p:cNvPr>
          <p:cNvSpPr txBox="1">
            <a:spLocks/>
          </p:cNvSpPr>
          <p:nvPr/>
        </p:nvSpPr>
        <p:spPr>
          <a:xfrm>
            <a:off x="588261" y="1831711"/>
            <a:ext cx="4361109" cy="2831544"/>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0513" indent="-290513">
              <a:spcBef>
                <a:spcPts val="1200"/>
              </a:spcBef>
              <a:spcAft>
                <a:spcPts val="600"/>
              </a:spcAft>
            </a:pPr>
            <a:r>
              <a:rPr lang="en-US" sz="2200">
                <a:latin typeface="+mn-lt"/>
              </a:rPr>
              <a:t>Most data types (strings, numbers) are “primitives” </a:t>
            </a:r>
          </a:p>
          <a:p>
            <a:pPr marL="290513" indent="-290513">
              <a:spcBef>
                <a:spcPts val="1200"/>
              </a:spcBef>
              <a:spcAft>
                <a:spcPts val="600"/>
              </a:spcAft>
            </a:pPr>
            <a:r>
              <a:rPr lang="en-US" sz="2200">
                <a:latin typeface="+mn-lt"/>
              </a:rPr>
              <a:t>There are two types of complex data types: </a:t>
            </a:r>
            <a:r>
              <a:rPr lang="en-US" sz="2200" b="1">
                <a:latin typeface="+mn-lt"/>
              </a:rPr>
              <a:t>Objects </a:t>
            </a:r>
            <a:r>
              <a:rPr lang="en-US" sz="2200">
                <a:latin typeface="+mn-lt"/>
              </a:rPr>
              <a:t>and </a:t>
            </a:r>
            <a:r>
              <a:rPr lang="en-US" sz="2200" b="1">
                <a:latin typeface="+mn-lt"/>
              </a:rPr>
              <a:t>Arrays</a:t>
            </a:r>
            <a:endParaRPr lang="en-US" sz="2200">
              <a:latin typeface="+mn-lt"/>
            </a:endParaRPr>
          </a:p>
          <a:p>
            <a:pPr marL="290513" indent="-290513">
              <a:spcBef>
                <a:spcPts val="1200"/>
              </a:spcBef>
              <a:spcAft>
                <a:spcPts val="600"/>
              </a:spcAft>
            </a:pPr>
            <a:r>
              <a:rPr lang="en-US" sz="2200">
                <a:latin typeface="+mn-lt"/>
              </a:rPr>
              <a:t>Working with Objects and Arrays can require writing </a:t>
            </a:r>
            <a:r>
              <a:rPr lang="en-US" sz="2200" b="1">
                <a:latin typeface="+mn-lt"/>
              </a:rPr>
              <a:t>JSON </a:t>
            </a:r>
            <a:r>
              <a:rPr lang="en-US" sz="2200">
                <a:latin typeface="+mn-lt"/>
              </a:rPr>
              <a:t>(JavaScript Object Notation)</a:t>
            </a:r>
          </a:p>
        </p:txBody>
      </p:sp>
      <p:sp>
        <p:nvSpPr>
          <p:cNvPr id="8" name="Rectangle 7">
            <a:extLst>
              <a:ext uri="{FF2B5EF4-FFF2-40B4-BE49-F238E27FC236}">
                <a16:creationId xmlns:a16="http://schemas.microsoft.com/office/drawing/2014/main" id="{C14ECF33-6F0B-2761-9A08-0E01702A5255}"/>
              </a:ext>
            </a:extLst>
          </p:cNvPr>
          <p:cNvSpPr/>
          <p:nvPr/>
        </p:nvSpPr>
        <p:spPr>
          <a:xfrm>
            <a:off x="6439098" y="1570101"/>
            <a:ext cx="452239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Consolas" panose="020B0609020204030204" pitchFamily="49" charset="0"/>
                <a:ea typeface="+mn-ea"/>
                <a:cs typeface="Segoe UI" panose="020B0502040204020203" pitchFamily="34" charset="0"/>
              </a:rPr>
              <a:t>["</a:t>
            </a:r>
            <a:r>
              <a:rPr kumimoji="0" lang="en-US" sz="2800" b="0" i="0" u="none" strike="noStrike" kern="1200" cap="none" spc="0" normalizeH="0" baseline="0" noProof="0" err="1">
                <a:ln>
                  <a:noFill/>
                </a:ln>
                <a:effectLst/>
                <a:uLnTx/>
                <a:uFillTx/>
                <a:latin typeface="Consolas" panose="020B0609020204030204" pitchFamily="49" charset="0"/>
                <a:ea typeface="+mn-ea"/>
                <a:cs typeface="Segoe UI" panose="020B0502040204020203" pitchFamily="34" charset="0"/>
              </a:rPr>
              <a:t>Jane","Dan","Steve</a:t>
            </a:r>
            <a:r>
              <a:rPr kumimoji="0" lang="en-US" sz="2800" b="0" i="0" u="none" strike="noStrike" kern="1200" cap="none" spc="0" normalizeH="0" baseline="0" noProof="0">
                <a:ln>
                  <a:noFill/>
                </a:ln>
                <a:effectLst/>
                <a:uLnTx/>
                <a:uFillTx/>
                <a:latin typeface="Consolas" panose="020B0609020204030204" pitchFamily="49" charset="0"/>
                <a:ea typeface="+mn-ea"/>
                <a:cs typeface="Segoe UI" panose="020B0502040204020203" pitchFamily="34" charset="0"/>
              </a:rPr>
              <a:t>"]</a:t>
            </a:r>
          </a:p>
        </p:txBody>
      </p:sp>
      <p:sp>
        <p:nvSpPr>
          <p:cNvPr id="9" name="Rectangle 8">
            <a:extLst>
              <a:ext uri="{FF2B5EF4-FFF2-40B4-BE49-F238E27FC236}">
                <a16:creationId xmlns:a16="http://schemas.microsoft.com/office/drawing/2014/main" id="{C465A268-6843-201C-F2C4-532EF2585B8E}"/>
              </a:ext>
            </a:extLst>
          </p:cNvPr>
          <p:cNvSpPr/>
          <p:nvPr/>
        </p:nvSpPr>
        <p:spPr>
          <a:xfrm>
            <a:off x="6470356" y="3429000"/>
            <a:ext cx="4459875" cy="224676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Consolas" panose="020B0609020204030204" pitchFamily="49" charset="0"/>
                <a:ea typeface="+mn-ea"/>
                <a:cs typeface="Segoe UI" panose="020B05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Consolas" panose="020B0609020204030204" pitchFamily="49" charset="0"/>
                <a:ea typeface="+mn-ea"/>
                <a:cs typeface="Segoe UI" panose="020B0502040204020203" pitchFamily="34" charset="0"/>
              </a:rPr>
              <a:t>	"ID" : 123,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Consolas" panose="020B0609020204030204" pitchFamily="49" charset="0"/>
                <a:ea typeface="+mn-ea"/>
                <a:cs typeface="Segoe UI" panose="020B0502040204020203" pitchFamily="34" charset="0"/>
              </a:rPr>
              <a:t>	"Name" : "Jane",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Consolas" panose="020B0609020204030204" pitchFamily="49" charset="0"/>
                <a:ea typeface="+mn-ea"/>
                <a:cs typeface="Segoe UI" panose="020B0502040204020203" pitchFamily="34" charset="0"/>
              </a:rPr>
              <a:t>	"Email" : "</a:t>
            </a:r>
            <a:r>
              <a:rPr kumimoji="0" lang="en-US" sz="2800" b="0" i="0" u="none" strike="noStrike" kern="1200" cap="none" spc="0" normalizeH="0" baseline="0" noProof="0" err="1">
                <a:ln>
                  <a:noFill/>
                </a:ln>
                <a:effectLst/>
                <a:uLnTx/>
                <a:uFillTx/>
                <a:latin typeface="Consolas" panose="020B0609020204030204" pitchFamily="49" charset="0"/>
                <a:ea typeface="+mn-ea"/>
                <a:cs typeface="Segoe UI" panose="020B0502040204020203" pitchFamily="34" charset="0"/>
              </a:rPr>
              <a:t>J@a.c</a:t>
            </a:r>
            <a:r>
              <a:rPr kumimoji="0" lang="en-US" sz="2800" b="0" i="0" u="none" strike="noStrike" kern="1200" cap="none" spc="0" normalizeH="0" baseline="0" noProof="0">
                <a:ln>
                  <a:noFill/>
                </a:ln>
                <a:effectLst/>
                <a:uLnTx/>
                <a:uFillTx/>
                <a:latin typeface="Consolas" panose="020B0609020204030204" pitchFamily="49" charset="0"/>
                <a:ea typeface="+mn-ea"/>
                <a:cs typeface="Segoe UI" panose="020B05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Consolas" panose="020B0609020204030204" pitchFamily="49" charset="0"/>
                <a:ea typeface="+mn-ea"/>
                <a:cs typeface="Segoe UI" panose="020B0502040204020203" pitchFamily="34" charset="0"/>
              </a:rPr>
              <a:t>}</a:t>
            </a:r>
          </a:p>
        </p:txBody>
      </p:sp>
    </p:spTree>
    <p:extLst>
      <p:ext uri="{BB962C8B-B14F-4D97-AF65-F5344CB8AC3E}">
        <p14:creationId xmlns:p14="http://schemas.microsoft.com/office/powerpoint/2010/main" val="12055135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E53A3-EEC4-9DD9-0C0F-995D34EEA7B2}"/>
              </a:ext>
            </a:extLst>
          </p:cNvPr>
          <p:cNvSpPr>
            <a:spLocks noGrp="1"/>
          </p:cNvSpPr>
          <p:nvPr>
            <p:ph type="title"/>
          </p:nvPr>
        </p:nvSpPr>
        <p:spPr>
          <a:xfrm>
            <a:off x="588263" y="585216"/>
            <a:ext cx="3126488" cy="984885"/>
          </a:xfrm>
        </p:spPr>
        <p:txBody>
          <a:bodyPr/>
          <a:lstStyle/>
          <a:p>
            <a:r>
              <a:rPr lang="en-US"/>
              <a:t>What can you do with arrays?</a:t>
            </a:r>
          </a:p>
        </p:txBody>
      </p:sp>
      <p:sp>
        <p:nvSpPr>
          <p:cNvPr id="4" name="Text Placeholder 5">
            <a:extLst>
              <a:ext uri="{FF2B5EF4-FFF2-40B4-BE49-F238E27FC236}">
                <a16:creationId xmlns:a16="http://schemas.microsoft.com/office/drawing/2014/main" id="{5F832293-DA9A-4720-55D6-6E6C392877B8}"/>
              </a:ext>
            </a:extLst>
          </p:cNvPr>
          <p:cNvSpPr txBox="1">
            <a:spLocks/>
          </p:cNvSpPr>
          <p:nvPr/>
        </p:nvSpPr>
        <p:spPr>
          <a:xfrm>
            <a:off x="588262" y="1924044"/>
            <a:ext cx="3767981" cy="3108543"/>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spcAft>
                <a:spcPts val="600"/>
              </a:spcAft>
              <a:buNone/>
            </a:pPr>
            <a:r>
              <a:rPr lang="en-US" sz="2200" b="1"/>
              <a:t>Common tasks with arrays</a:t>
            </a:r>
          </a:p>
          <a:p>
            <a:pPr marL="411163" lvl="1" indent="-298450">
              <a:spcBef>
                <a:spcPts val="1200"/>
              </a:spcBef>
              <a:spcAft>
                <a:spcPts val="600"/>
              </a:spcAft>
            </a:pPr>
            <a:r>
              <a:rPr lang="en-US" sz="2000">
                <a:cs typeface="Segoe UI" panose="020B0502040204020203" pitchFamily="34" charset="0"/>
              </a:rPr>
              <a:t>Repeat an action over each list item</a:t>
            </a:r>
          </a:p>
          <a:p>
            <a:pPr marL="411163" lvl="1" indent="-298450">
              <a:spcBef>
                <a:spcPts val="1200"/>
              </a:spcBef>
              <a:spcAft>
                <a:spcPts val="600"/>
              </a:spcAft>
            </a:pPr>
            <a:r>
              <a:rPr lang="en-US" sz="2000">
                <a:cs typeface="Segoe UI" panose="020B0502040204020203" pitchFamily="34" charset="0"/>
              </a:rPr>
              <a:t>Get a single item from a list</a:t>
            </a:r>
          </a:p>
          <a:p>
            <a:pPr marL="411163" lvl="1" indent="-298450">
              <a:spcBef>
                <a:spcPts val="1200"/>
              </a:spcBef>
              <a:spcAft>
                <a:spcPts val="600"/>
              </a:spcAft>
            </a:pPr>
            <a:r>
              <a:rPr lang="en-US" sz="2000">
                <a:cs typeface="Segoe UI" panose="020B0502040204020203" pitchFamily="34" charset="0"/>
              </a:rPr>
              <a:t>Filter a list down</a:t>
            </a:r>
          </a:p>
          <a:p>
            <a:pPr marL="411163" lvl="1" indent="-298450">
              <a:spcBef>
                <a:spcPts val="1200"/>
              </a:spcBef>
              <a:spcAft>
                <a:spcPts val="600"/>
              </a:spcAft>
            </a:pPr>
            <a:r>
              <a:rPr lang="en-US" sz="2000">
                <a:cs typeface="Segoe UI" panose="020B0502040204020203" pitchFamily="34" charset="0"/>
              </a:rPr>
              <a:t>Make a list work with a different action</a:t>
            </a:r>
          </a:p>
        </p:txBody>
      </p:sp>
      <p:sp>
        <p:nvSpPr>
          <p:cNvPr id="3" name="Rectangle 2">
            <a:extLst>
              <a:ext uri="{FF2B5EF4-FFF2-40B4-BE49-F238E27FC236}">
                <a16:creationId xmlns:a16="http://schemas.microsoft.com/office/drawing/2014/main" id="{0454201F-9B60-D3D5-A15C-A86D06CF71CD}"/>
              </a:ext>
              <a:ext uri="{C183D7F6-B498-43B3-948B-1728B52AA6E4}">
                <adec:decorative xmlns:adec="http://schemas.microsoft.com/office/drawing/2017/decorative" val="1"/>
              </a:ext>
            </a:extLst>
          </p:cNvPr>
          <p:cNvSpPr>
            <a:spLocks/>
          </p:cNvSpPr>
          <p:nvPr/>
        </p:nvSpPr>
        <p:spPr bwMode="auto">
          <a:xfrm>
            <a:off x="5800725" y="582613"/>
            <a:ext cx="5799138" cy="5692775"/>
          </a:xfrm>
          <a:prstGeom prst="rect">
            <a:avLst/>
          </a:prstGeom>
          <a:solidFill>
            <a:schemeClr val="bg1"/>
          </a:solidFill>
          <a:ln w="38100">
            <a:solidFill>
              <a:srgbClr val="C73ECC"/>
            </a:solidFill>
          </a:ln>
        </p:spPr>
        <p:txBody>
          <a:bodyPr vert="horz" wrap="square" lIns="91440" tIns="45720" rIns="91440" bIns="45720" rtlCol="0" anchor="ctr">
            <a:noAutofit/>
          </a:bodyPr>
          <a:lstStyle/>
          <a:p>
            <a:pPr defTabSz="932742">
              <a:spcBef>
                <a:spcPct val="20000"/>
              </a:spcBef>
              <a:buSzPct val="90000"/>
            </a:pPr>
            <a:endParaRPr lang="en-US" sz="4000" err="1">
              <a:solidFill>
                <a:srgbClr val="2F2F2F"/>
              </a:solidFill>
              <a:latin typeface="Consolas" panose="020B0609020204030204" pitchFamily="49" charset="0"/>
            </a:endParaRPr>
          </a:p>
        </p:txBody>
      </p:sp>
      <p:grpSp>
        <p:nvGrpSpPr>
          <p:cNvPr id="27" name="Group 26">
            <a:extLst>
              <a:ext uri="{FF2B5EF4-FFF2-40B4-BE49-F238E27FC236}">
                <a16:creationId xmlns:a16="http://schemas.microsoft.com/office/drawing/2014/main" id="{F3C876B2-83B7-A015-EB4A-5BA950175FC3}"/>
              </a:ext>
              <a:ext uri="{C183D7F6-B498-43B3-948B-1728B52AA6E4}">
                <adec:decorative xmlns:adec="http://schemas.microsoft.com/office/drawing/2017/decorative" val="1"/>
              </a:ext>
            </a:extLst>
          </p:cNvPr>
          <p:cNvGrpSpPr/>
          <p:nvPr/>
        </p:nvGrpSpPr>
        <p:grpSpPr>
          <a:xfrm>
            <a:off x="6126480" y="992777"/>
            <a:ext cx="1537138" cy="4872446"/>
            <a:chOff x="6126480" y="992777"/>
            <a:chExt cx="1537138" cy="4872446"/>
          </a:xfrm>
        </p:grpSpPr>
        <p:sp>
          <p:nvSpPr>
            <p:cNvPr id="12" name="Rectangle 11">
              <a:extLst>
                <a:ext uri="{FF2B5EF4-FFF2-40B4-BE49-F238E27FC236}">
                  <a16:creationId xmlns:a16="http://schemas.microsoft.com/office/drawing/2014/main" id="{E61BB86B-C3DC-4F80-CA70-DBF8E13915FC}"/>
                </a:ext>
                <a:ext uri="{C183D7F6-B498-43B3-948B-1728B52AA6E4}">
                  <adec:decorative xmlns:adec="http://schemas.microsoft.com/office/drawing/2017/decorative" val="1"/>
                </a:ext>
              </a:extLst>
            </p:cNvPr>
            <p:cNvSpPr/>
            <p:nvPr/>
          </p:nvSpPr>
          <p:spPr bwMode="auto">
            <a:xfrm>
              <a:off x="6126480" y="992777"/>
              <a:ext cx="1537138" cy="155661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rPr>
                <a:t>Jane</a:t>
              </a:r>
            </a:p>
          </p:txBody>
        </p:sp>
        <p:sp>
          <p:nvSpPr>
            <p:cNvPr id="13" name="Rectangle 12">
              <a:extLst>
                <a:ext uri="{FF2B5EF4-FFF2-40B4-BE49-F238E27FC236}">
                  <a16:creationId xmlns:a16="http://schemas.microsoft.com/office/drawing/2014/main" id="{AE4713B6-7078-2675-A8B6-58AD46BAA2CA}"/>
                </a:ext>
                <a:ext uri="{C183D7F6-B498-43B3-948B-1728B52AA6E4}">
                  <adec:decorative xmlns:adec="http://schemas.microsoft.com/office/drawing/2017/decorative" val="1"/>
                </a:ext>
              </a:extLst>
            </p:cNvPr>
            <p:cNvSpPr/>
            <p:nvPr/>
          </p:nvSpPr>
          <p:spPr bwMode="auto">
            <a:xfrm>
              <a:off x="6126480" y="2650693"/>
              <a:ext cx="1537138" cy="1556614"/>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Consolas" panose="020B0609020204030204" pitchFamily="49" charset="0"/>
                  <a:ea typeface="Segoe UI" pitchFamily="34" charset="0"/>
                  <a:cs typeface="Segoe UI" pitchFamily="34" charset="0"/>
                </a:rPr>
                <a:t>Dan</a:t>
              </a:r>
            </a:p>
          </p:txBody>
        </p:sp>
        <p:sp>
          <p:nvSpPr>
            <p:cNvPr id="14" name="Rectangle 13">
              <a:extLst>
                <a:ext uri="{FF2B5EF4-FFF2-40B4-BE49-F238E27FC236}">
                  <a16:creationId xmlns:a16="http://schemas.microsoft.com/office/drawing/2014/main" id="{ACB9EAD7-7ECC-5228-4495-3C38225A1E75}"/>
                </a:ext>
                <a:ext uri="{C183D7F6-B498-43B3-948B-1728B52AA6E4}">
                  <adec:decorative xmlns:adec="http://schemas.microsoft.com/office/drawing/2017/decorative" val="1"/>
                </a:ext>
              </a:extLst>
            </p:cNvPr>
            <p:cNvSpPr/>
            <p:nvPr/>
          </p:nvSpPr>
          <p:spPr bwMode="auto">
            <a:xfrm>
              <a:off x="6126480" y="4308609"/>
              <a:ext cx="1537138" cy="1556614"/>
            </a:xfrm>
            <a:prstGeom prst="rect">
              <a:avLst/>
            </a:prstGeom>
            <a:solidFill>
              <a:srgbClr val="93C8E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rPr>
                <a:t>Steve</a:t>
              </a:r>
            </a:p>
          </p:txBody>
        </p:sp>
      </p:grpSp>
      <p:grpSp>
        <p:nvGrpSpPr>
          <p:cNvPr id="28" name="Group 27">
            <a:extLst>
              <a:ext uri="{FF2B5EF4-FFF2-40B4-BE49-F238E27FC236}">
                <a16:creationId xmlns:a16="http://schemas.microsoft.com/office/drawing/2014/main" id="{0E2B31DD-192B-50A6-4E9B-B81FC02AB268}"/>
              </a:ext>
              <a:ext uri="{C183D7F6-B498-43B3-948B-1728B52AA6E4}">
                <adec:decorative xmlns:adec="http://schemas.microsoft.com/office/drawing/2017/decorative" val="1"/>
              </a:ext>
            </a:extLst>
          </p:cNvPr>
          <p:cNvGrpSpPr/>
          <p:nvPr/>
        </p:nvGrpSpPr>
        <p:grpSpPr>
          <a:xfrm>
            <a:off x="7939010" y="992777"/>
            <a:ext cx="1529853" cy="4872446"/>
            <a:chOff x="7939010" y="992777"/>
            <a:chExt cx="1529853" cy="4872446"/>
          </a:xfrm>
        </p:grpSpPr>
        <p:sp>
          <p:nvSpPr>
            <p:cNvPr id="16" name="Rectangle 15">
              <a:extLst>
                <a:ext uri="{FF2B5EF4-FFF2-40B4-BE49-F238E27FC236}">
                  <a16:creationId xmlns:a16="http://schemas.microsoft.com/office/drawing/2014/main" id="{59FE540A-51A5-245C-42C1-3D2BA1BF731F}"/>
                </a:ext>
                <a:ext uri="{C183D7F6-B498-43B3-948B-1728B52AA6E4}">
                  <adec:decorative xmlns:adec="http://schemas.microsoft.com/office/drawing/2017/decorative" val="1"/>
                </a:ext>
              </a:extLst>
            </p:cNvPr>
            <p:cNvSpPr/>
            <p:nvPr/>
          </p:nvSpPr>
          <p:spPr bwMode="auto">
            <a:xfrm>
              <a:off x="7939010" y="992777"/>
              <a:ext cx="1529853" cy="155661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rPr>
                <a:t>8.29</a:t>
              </a:r>
            </a:p>
          </p:txBody>
        </p:sp>
        <p:sp>
          <p:nvSpPr>
            <p:cNvPr id="17" name="Rectangle 16">
              <a:extLst>
                <a:ext uri="{FF2B5EF4-FFF2-40B4-BE49-F238E27FC236}">
                  <a16:creationId xmlns:a16="http://schemas.microsoft.com/office/drawing/2014/main" id="{B2134D05-30CC-DF73-A7F3-5A0E254F55AC}"/>
                </a:ext>
                <a:ext uri="{C183D7F6-B498-43B3-948B-1728B52AA6E4}">
                  <adec:decorative xmlns:adec="http://schemas.microsoft.com/office/drawing/2017/decorative" val="1"/>
                </a:ext>
              </a:extLst>
            </p:cNvPr>
            <p:cNvSpPr/>
            <p:nvPr/>
          </p:nvSpPr>
          <p:spPr bwMode="auto">
            <a:xfrm>
              <a:off x="7939010" y="2650693"/>
              <a:ext cx="1529853" cy="1556614"/>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Consolas" panose="020B0609020204030204" pitchFamily="49" charset="0"/>
                  <a:ea typeface="Segoe UI" pitchFamily="34" charset="0"/>
                  <a:cs typeface="Segoe UI" pitchFamily="34" charset="0"/>
                </a:rPr>
                <a:t>4.89</a:t>
              </a:r>
            </a:p>
          </p:txBody>
        </p:sp>
        <p:sp>
          <p:nvSpPr>
            <p:cNvPr id="18" name="Rectangle 17">
              <a:extLst>
                <a:ext uri="{FF2B5EF4-FFF2-40B4-BE49-F238E27FC236}">
                  <a16:creationId xmlns:a16="http://schemas.microsoft.com/office/drawing/2014/main" id="{B2E5E4D2-7C02-852D-E206-298A75E7499A}"/>
                </a:ext>
                <a:ext uri="{C183D7F6-B498-43B3-948B-1728B52AA6E4}">
                  <adec:decorative xmlns:adec="http://schemas.microsoft.com/office/drawing/2017/decorative" val="1"/>
                </a:ext>
              </a:extLst>
            </p:cNvPr>
            <p:cNvSpPr/>
            <p:nvPr/>
          </p:nvSpPr>
          <p:spPr bwMode="auto">
            <a:xfrm>
              <a:off x="7939010" y="4308609"/>
              <a:ext cx="1529853" cy="1556614"/>
            </a:xfrm>
            <a:prstGeom prst="rect">
              <a:avLst/>
            </a:prstGeom>
            <a:solidFill>
              <a:srgbClr val="93C8E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rPr>
                <a:t>0.28</a:t>
              </a:r>
            </a:p>
          </p:txBody>
        </p:sp>
      </p:grpSp>
      <p:grpSp>
        <p:nvGrpSpPr>
          <p:cNvPr id="29" name="Group 28">
            <a:extLst>
              <a:ext uri="{FF2B5EF4-FFF2-40B4-BE49-F238E27FC236}">
                <a16:creationId xmlns:a16="http://schemas.microsoft.com/office/drawing/2014/main" id="{D904C2A9-095B-8BA2-9BC7-23DC768832ED}"/>
              </a:ext>
              <a:ext uri="{C183D7F6-B498-43B3-948B-1728B52AA6E4}">
                <adec:decorative xmlns:adec="http://schemas.microsoft.com/office/drawing/2017/decorative" val="1"/>
              </a:ext>
            </a:extLst>
          </p:cNvPr>
          <p:cNvGrpSpPr/>
          <p:nvPr/>
        </p:nvGrpSpPr>
        <p:grpSpPr>
          <a:xfrm>
            <a:off x="9744255" y="992777"/>
            <a:ext cx="1529853" cy="4872446"/>
            <a:chOff x="9744255" y="992777"/>
            <a:chExt cx="1529853" cy="4872446"/>
          </a:xfrm>
        </p:grpSpPr>
        <p:sp>
          <p:nvSpPr>
            <p:cNvPr id="20" name="Rectangle 19">
              <a:extLst>
                <a:ext uri="{FF2B5EF4-FFF2-40B4-BE49-F238E27FC236}">
                  <a16:creationId xmlns:a16="http://schemas.microsoft.com/office/drawing/2014/main" id="{55FB9153-1898-72DC-978A-573205C1379C}"/>
                </a:ext>
                <a:ext uri="{C183D7F6-B498-43B3-948B-1728B52AA6E4}">
                  <adec:decorative xmlns:adec="http://schemas.microsoft.com/office/drawing/2017/decorative" val="1"/>
                </a:ext>
              </a:extLst>
            </p:cNvPr>
            <p:cNvSpPr/>
            <p:nvPr/>
          </p:nvSpPr>
          <p:spPr bwMode="auto">
            <a:xfrm>
              <a:off x="9744255" y="992777"/>
              <a:ext cx="1529853" cy="155661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rPr>
                <a:t>ID: 123</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rPr>
                <a:t>Name: Jane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rPr>
                <a:t>Mail: </a:t>
              </a:r>
              <a:r>
                <a:rPr kumimoji="0" lang="en-US" sz="1800" b="0" i="0" u="none" strike="noStrike" kern="1200" cap="none" spc="0" normalizeH="0" baseline="0" noProof="0" err="1">
                  <a:ln>
                    <a:noFill/>
                  </a:ln>
                  <a:solidFill>
                    <a:schemeClr val="tx1"/>
                  </a:solidFill>
                  <a:effectLst/>
                  <a:uLnTx/>
                  <a:uFillTx/>
                  <a:latin typeface="Consolas" panose="020B0609020204030204" pitchFamily="49" charset="0"/>
                  <a:ea typeface="Segoe UI" pitchFamily="34" charset="0"/>
                  <a:cs typeface="Segoe UI" pitchFamily="34" charset="0"/>
                </a:rPr>
                <a:t>J@a.c</a:t>
              </a:r>
              <a:endPar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endParaRPr>
            </a:p>
          </p:txBody>
        </p:sp>
        <p:sp>
          <p:nvSpPr>
            <p:cNvPr id="21" name="Rectangle 20">
              <a:extLst>
                <a:ext uri="{FF2B5EF4-FFF2-40B4-BE49-F238E27FC236}">
                  <a16:creationId xmlns:a16="http://schemas.microsoft.com/office/drawing/2014/main" id="{CD8ACD4E-D831-68B5-8399-E6D270B8D7F8}"/>
                </a:ext>
                <a:ext uri="{C183D7F6-B498-43B3-948B-1728B52AA6E4}">
                  <adec:decorative xmlns:adec="http://schemas.microsoft.com/office/drawing/2017/decorative" val="1"/>
                </a:ext>
              </a:extLst>
            </p:cNvPr>
            <p:cNvSpPr/>
            <p:nvPr/>
          </p:nvSpPr>
          <p:spPr bwMode="auto">
            <a:xfrm>
              <a:off x="9744255" y="2650693"/>
              <a:ext cx="1529853" cy="1556614"/>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Consolas" panose="020B0609020204030204" pitchFamily="49" charset="0"/>
                  <a:ea typeface="Segoe UI" pitchFamily="34" charset="0"/>
                  <a:cs typeface="Segoe UI" pitchFamily="34" charset="0"/>
                </a:rPr>
                <a:t>ID: 888</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Consolas" panose="020B0609020204030204" pitchFamily="49" charset="0"/>
                  <a:ea typeface="Segoe UI" pitchFamily="34" charset="0"/>
                  <a:cs typeface="Segoe UI" pitchFamily="34" charset="0"/>
                </a:rPr>
                <a:t>Name: Bob</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Consolas" panose="020B0609020204030204" pitchFamily="49" charset="0"/>
                  <a:ea typeface="Segoe UI" pitchFamily="34" charset="0"/>
                  <a:cs typeface="Segoe UI" pitchFamily="34" charset="0"/>
                </a:rPr>
                <a:t>Mail: </a:t>
              </a:r>
              <a:r>
                <a:rPr kumimoji="0" lang="en-US" sz="1800" b="0" i="0" u="none" strike="noStrike" kern="1200" cap="none" spc="0" normalizeH="0" baseline="0" noProof="0" err="1">
                  <a:ln>
                    <a:noFill/>
                  </a:ln>
                  <a:solidFill>
                    <a:schemeClr val="bg1"/>
                  </a:solidFill>
                  <a:effectLst/>
                  <a:uLnTx/>
                  <a:uFillTx/>
                  <a:latin typeface="Consolas" panose="020B0609020204030204" pitchFamily="49" charset="0"/>
                  <a:ea typeface="Segoe UI" pitchFamily="34" charset="0"/>
                  <a:cs typeface="Segoe UI" pitchFamily="34" charset="0"/>
                </a:rPr>
                <a:t>B@a.c</a:t>
              </a:r>
              <a:endParaRPr kumimoji="0" lang="en-US" sz="1800" b="0" i="0" u="none" strike="noStrike" kern="1200" cap="none" spc="0" normalizeH="0" baseline="0" noProof="0">
                <a:ln>
                  <a:noFill/>
                </a:ln>
                <a:solidFill>
                  <a:schemeClr val="bg1"/>
                </a:solidFill>
                <a:effectLst/>
                <a:uLnTx/>
                <a:uFillTx/>
                <a:latin typeface="Consolas" panose="020B0609020204030204" pitchFamily="49" charset="0"/>
                <a:ea typeface="Segoe UI" pitchFamily="34" charset="0"/>
                <a:cs typeface="Segoe UI" pitchFamily="34" charset="0"/>
              </a:endParaRPr>
            </a:p>
          </p:txBody>
        </p:sp>
        <p:sp>
          <p:nvSpPr>
            <p:cNvPr id="22" name="Rectangle 21">
              <a:extLst>
                <a:ext uri="{FF2B5EF4-FFF2-40B4-BE49-F238E27FC236}">
                  <a16:creationId xmlns:a16="http://schemas.microsoft.com/office/drawing/2014/main" id="{1D9D134B-B043-A731-AF2F-79CE4333B831}"/>
                </a:ext>
                <a:ext uri="{C183D7F6-B498-43B3-948B-1728B52AA6E4}">
                  <adec:decorative xmlns:adec="http://schemas.microsoft.com/office/drawing/2017/decorative" val="1"/>
                </a:ext>
              </a:extLst>
            </p:cNvPr>
            <p:cNvSpPr/>
            <p:nvPr/>
          </p:nvSpPr>
          <p:spPr bwMode="auto">
            <a:xfrm>
              <a:off x="9744255" y="4308609"/>
              <a:ext cx="1529853" cy="1556614"/>
            </a:xfrm>
            <a:prstGeom prst="rect">
              <a:avLst/>
            </a:prstGeom>
            <a:solidFill>
              <a:srgbClr val="93C8E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rPr>
                <a:t>ID: 456</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rPr>
                <a:t>Name: Dave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rPr>
                <a:t>Mail: </a:t>
              </a:r>
              <a:r>
                <a:rPr kumimoji="0" lang="en-US" sz="1800" b="0" i="0" u="none" strike="noStrike" kern="1200" cap="none" spc="0" normalizeH="0" baseline="0" noProof="0" err="1">
                  <a:ln>
                    <a:noFill/>
                  </a:ln>
                  <a:solidFill>
                    <a:schemeClr val="tx1"/>
                  </a:solidFill>
                  <a:effectLst/>
                  <a:uLnTx/>
                  <a:uFillTx/>
                  <a:latin typeface="Consolas" panose="020B0609020204030204" pitchFamily="49" charset="0"/>
                  <a:ea typeface="Segoe UI" pitchFamily="34" charset="0"/>
                  <a:cs typeface="Segoe UI" pitchFamily="34" charset="0"/>
                </a:rPr>
                <a:t>D@a.c</a:t>
              </a:r>
              <a:endParaRPr kumimoji="0" lang="en-US" sz="18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21944573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35247D-885C-E189-E194-6F9E8554208E}"/>
              </a:ext>
            </a:extLst>
          </p:cNvPr>
          <p:cNvSpPr>
            <a:spLocks noGrp="1"/>
          </p:cNvSpPr>
          <p:nvPr>
            <p:ph type="title"/>
          </p:nvPr>
        </p:nvSpPr>
        <p:spPr>
          <a:xfrm>
            <a:off x="588261" y="585216"/>
            <a:ext cx="4710689" cy="492443"/>
          </a:xfrm>
        </p:spPr>
        <p:txBody>
          <a:bodyPr/>
          <a:lstStyle/>
          <a:p>
            <a:r>
              <a:rPr lang="en-US"/>
              <a:t>Apply to Each</a:t>
            </a:r>
          </a:p>
        </p:txBody>
      </p:sp>
      <p:sp>
        <p:nvSpPr>
          <p:cNvPr id="7" name="Text Placeholder 6">
            <a:extLst>
              <a:ext uri="{FF2B5EF4-FFF2-40B4-BE49-F238E27FC236}">
                <a16:creationId xmlns:a16="http://schemas.microsoft.com/office/drawing/2014/main" id="{6104EFBD-F69E-61EA-1D0E-8863C46D1E7E}"/>
              </a:ext>
            </a:extLst>
          </p:cNvPr>
          <p:cNvSpPr>
            <a:spLocks noGrp="1"/>
          </p:cNvSpPr>
          <p:nvPr>
            <p:ph type="body" sz="quarter" idx="16"/>
          </p:nvPr>
        </p:nvSpPr>
        <p:spPr>
          <a:xfrm>
            <a:off x="584200" y="1831711"/>
            <a:ext cx="4916714" cy="3739485"/>
          </a:xfrm>
        </p:spPr>
        <p:txBody>
          <a:bodyPr/>
          <a:lstStyle/>
          <a:p>
            <a:pPr>
              <a:spcBef>
                <a:spcPts val="600"/>
              </a:spcBef>
              <a:spcAft>
                <a:spcPts val="600"/>
              </a:spcAft>
            </a:pPr>
            <a:r>
              <a:rPr lang="en-US" sz="2200">
                <a:latin typeface="+mn-lt"/>
              </a:rPr>
              <a:t>Automatically added when you try to use an output that’s part of a list</a:t>
            </a:r>
          </a:p>
          <a:p>
            <a:pPr>
              <a:spcBef>
                <a:spcPts val="600"/>
              </a:spcBef>
              <a:spcAft>
                <a:spcPts val="600"/>
              </a:spcAft>
            </a:pPr>
            <a:r>
              <a:rPr lang="en-US" sz="2200">
                <a:latin typeface="+mn-lt"/>
              </a:rPr>
              <a:t>Destination step to repeat over every list item</a:t>
            </a:r>
          </a:p>
          <a:p>
            <a:pPr>
              <a:spcBef>
                <a:spcPts val="600"/>
              </a:spcBef>
              <a:spcAft>
                <a:spcPts val="600"/>
              </a:spcAft>
            </a:pPr>
            <a:r>
              <a:rPr lang="en-US" sz="2200">
                <a:latin typeface="+mn-lt"/>
              </a:rPr>
              <a:t>If you do NOT want this, you can:</a:t>
            </a:r>
          </a:p>
          <a:p>
            <a:pPr marL="411163" lvl="1" indent="-220663">
              <a:spcBef>
                <a:spcPts val="600"/>
              </a:spcBef>
              <a:spcAft>
                <a:spcPts val="600"/>
              </a:spcAft>
            </a:pPr>
            <a:r>
              <a:rPr lang="en-US" sz="1800">
                <a:cs typeface="Segoe UI" panose="020B0502040204020203" pitchFamily="34" charset="0"/>
              </a:rPr>
              <a:t>Get only one list item using an expression using index [], or</a:t>
            </a:r>
          </a:p>
          <a:p>
            <a:pPr marL="411163" lvl="1" indent="-220663">
              <a:spcBef>
                <a:spcPts val="600"/>
              </a:spcBef>
              <a:spcAft>
                <a:spcPts val="600"/>
              </a:spcAft>
            </a:pPr>
            <a:r>
              <a:rPr lang="en-US" sz="1800">
                <a:cs typeface="Segoe UI" panose="020B0502040204020203" pitchFamily="34" charset="0"/>
              </a:rPr>
              <a:t>Convert the whole list to a string in the form </a:t>
            </a:r>
            <a:r>
              <a:rPr lang="en-US" sz="1800"/>
              <a:t>of a list or a table</a:t>
            </a:r>
          </a:p>
          <a:p>
            <a:endParaRPr lang="en-US"/>
          </a:p>
        </p:txBody>
      </p:sp>
      <p:sp>
        <p:nvSpPr>
          <p:cNvPr id="2" name="Rectangle 1">
            <a:extLst>
              <a:ext uri="{FF2B5EF4-FFF2-40B4-BE49-F238E27FC236}">
                <a16:creationId xmlns:a16="http://schemas.microsoft.com/office/drawing/2014/main" id="{C8DB529D-9AC4-C2D7-AF3C-58A464FC5C6B}"/>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_15">
            <a:extLst>
              <a:ext uri="{FF2B5EF4-FFF2-40B4-BE49-F238E27FC236}">
                <a16:creationId xmlns:a16="http://schemas.microsoft.com/office/drawing/2014/main" id="{55CA2C50-2A47-1329-65FA-9D1600582413}"/>
              </a:ext>
              <a:ext uri="{C183D7F6-B498-43B3-948B-1728B52AA6E4}">
                <adec:decorative xmlns:adec="http://schemas.microsoft.com/office/drawing/2017/decorative" val="1"/>
              </a:ext>
            </a:extLst>
          </p:cNvPr>
          <p:cNvSpPr>
            <a:spLocks noChangeAspect="1" noEditPoints="1"/>
          </p:cNvSpPr>
          <p:nvPr/>
        </p:nvSpPr>
        <p:spPr bwMode="auto">
          <a:xfrm rot="5400000">
            <a:off x="8963897" y="298686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540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283886F3-EC04-8265-9F1D-ABA9B7AA1B8F}"/>
              </a:ext>
            </a:extLst>
          </p:cNvPr>
          <p:cNvPicPr>
            <a:picLocks noChangeAspect="1"/>
          </p:cNvPicPr>
          <p:nvPr/>
        </p:nvPicPr>
        <p:blipFill>
          <a:blip r:embed="rId3"/>
          <a:stretch>
            <a:fillRect/>
          </a:stretch>
        </p:blipFill>
        <p:spPr>
          <a:xfrm>
            <a:off x="6514112" y="3554608"/>
            <a:ext cx="5345395" cy="2947997"/>
          </a:xfrm>
          <a:prstGeom prst="rect">
            <a:avLst/>
          </a:prstGeom>
        </p:spPr>
      </p:pic>
      <p:pic>
        <p:nvPicPr>
          <p:cNvPr id="8" name="Picture 7">
            <a:extLst>
              <a:ext uri="{FF2B5EF4-FFF2-40B4-BE49-F238E27FC236}">
                <a16:creationId xmlns:a16="http://schemas.microsoft.com/office/drawing/2014/main" id="{FA724FFD-9C03-6E77-ABBB-17096A11B253}"/>
              </a:ext>
            </a:extLst>
          </p:cNvPr>
          <p:cNvPicPr>
            <a:picLocks noChangeAspect="1"/>
          </p:cNvPicPr>
          <p:nvPr/>
        </p:nvPicPr>
        <p:blipFill>
          <a:blip r:embed="rId4"/>
          <a:stretch>
            <a:fillRect/>
          </a:stretch>
        </p:blipFill>
        <p:spPr>
          <a:xfrm>
            <a:off x="6514112" y="143699"/>
            <a:ext cx="5435000" cy="2720141"/>
          </a:xfrm>
          <a:prstGeom prst="rect">
            <a:avLst/>
          </a:prstGeom>
        </p:spPr>
      </p:pic>
    </p:spTree>
    <p:extLst>
      <p:ext uri="{BB962C8B-B14F-4D97-AF65-F5344CB8AC3E}">
        <p14:creationId xmlns:p14="http://schemas.microsoft.com/office/powerpoint/2010/main" val="31455120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AF8DBC-6C79-9056-26C9-274A993EDA9D}"/>
              </a:ext>
              <a:ext uri="{C183D7F6-B498-43B3-948B-1728B52AA6E4}">
                <adec:decorative xmlns:adec="http://schemas.microsoft.com/office/drawing/2017/decorative" val="1"/>
              </a:ext>
            </a:extLst>
          </p:cNvPr>
          <p:cNvSpPr/>
          <p:nvPr/>
        </p:nvSpPr>
        <p:spPr bwMode="auto">
          <a:xfrm>
            <a:off x="588262" y="1369571"/>
            <a:ext cx="672319" cy="54884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chemeClr val="tx1"/>
                </a:solidFill>
                <a:effectLst/>
                <a:uLnTx/>
                <a:uFillTx/>
                <a:latin typeface="Consolas" panose="020B0609020204030204" pitchFamily="49" charset="0"/>
                <a:ea typeface="Segoe UI" pitchFamily="34" charset="0"/>
                <a:cs typeface="Segoe UI" pitchFamily="34" charset="0"/>
              </a:rPr>
              <a:t>0</a:t>
            </a:r>
          </a:p>
        </p:txBody>
      </p:sp>
      <p:sp>
        <p:nvSpPr>
          <p:cNvPr id="8" name="Rectangle 7">
            <a:extLst>
              <a:ext uri="{FF2B5EF4-FFF2-40B4-BE49-F238E27FC236}">
                <a16:creationId xmlns:a16="http://schemas.microsoft.com/office/drawing/2014/main" id="{FB42D9A0-885B-F2B8-3F61-A524F91C5F97}"/>
              </a:ext>
              <a:ext uri="{C183D7F6-B498-43B3-948B-1728B52AA6E4}">
                <adec:decorative xmlns:adec="http://schemas.microsoft.com/office/drawing/2017/decorative" val="1"/>
              </a:ext>
            </a:extLst>
          </p:cNvPr>
          <p:cNvSpPr/>
          <p:nvPr/>
        </p:nvSpPr>
        <p:spPr bwMode="auto">
          <a:xfrm>
            <a:off x="588262" y="1954136"/>
            <a:ext cx="672319" cy="548847"/>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1</a:t>
            </a:r>
          </a:p>
        </p:txBody>
      </p:sp>
      <p:sp>
        <p:nvSpPr>
          <p:cNvPr id="9" name="Rectangle 8">
            <a:extLst>
              <a:ext uri="{FF2B5EF4-FFF2-40B4-BE49-F238E27FC236}">
                <a16:creationId xmlns:a16="http://schemas.microsoft.com/office/drawing/2014/main" id="{7018F1A8-56D0-3483-C370-A7D09A2C6986}"/>
              </a:ext>
              <a:ext uri="{C183D7F6-B498-43B3-948B-1728B52AA6E4}">
                <adec:decorative xmlns:adec="http://schemas.microsoft.com/office/drawing/2017/decorative" val="1"/>
              </a:ext>
            </a:extLst>
          </p:cNvPr>
          <p:cNvSpPr/>
          <p:nvPr/>
        </p:nvSpPr>
        <p:spPr bwMode="auto">
          <a:xfrm>
            <a:off x="588262" y="2538701"/>
            <a:ext cx="672319" cy="548847"/>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a:t>
            </a:r>
          </a:p>
        </p:txBody>
      </p:sp>
      <p:sp>
        <p:nvSpPr>
          <p:cNvPr id="10" name="Rectangle 9">
            <a:extLst>
              <a:ext uri="{FF2B5EF4-FFF2-40B4-BE49-F238E27FC236}">
                <a16:creationId xmlns:a16="http://schemas.microsoft.com/office/drawing/2014/main" id="{8E44A4A1-25BB-4520-743E-6A6CCCC9CB53}"/>
              </a:ext>
              <a:ext uri="{C183D7F6-B498-43B3-948B-1728B52AA6E4}">
                <adec:decorative xmlns:adec="http://schemas.microsoft.com/office/drawing/2017/decorative" val="1"/>
              </a:ext>
            </a:extLst>
          </p:cNvPr>
          <p:cNvSpPr/>
          <p:nvPr/>
        </p:nvSpPr>
        <p:spPr bwMode="auto">
          <a:xfrm>
            <a:off x="588262" y="3123267"/>
            <a:ext cx="672319" cy="54884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a:t>
            </a:r>
          </a:p>
        </p:txBody>
      </p:sp>
      <p:cxnSp>
        <p:nvCxnSpPr>
          <p:cNvPr id="11" name="Connector: Elbow 10">
            <a:extLst>
              <a:ext uri="{FF2B5EF4-FFF2-40B4-BE49-F238E27FC236}">
                <a16:creationId xmlns:a16="http://schemas.microsoft.com/office/drawing/2014/main" id="{C63C957F-022F-5B27-C375-4EAA444AE48D}"/>
              </a:ext>
              <a:ext uri="{C183D7F6-B498-43B3-948B-1728B52AA6E4}">
                <adec:decorative xmlns:adec="http://schemas.microsoft.com/office/drawing/2017/decorative" val="1"/>
              </a:ext>
            </a:extLst>
          </p:cNvPr>
          <p:cNvCxnSpPr>
            <a:cxnSpLocks/>
            <a:endCxn id="7" idx="3"/>
          </p:cNvCxnSpPr>
          <p:nvPr/>
        </p:nvCxnSpPr>
        <p:spPr>
          <a:xfrm rot="10800000" flipV="1">
            <a:off x="1260580" y="1542490"/>
            <a:ext cx="747021" cy="101504"/>
          </a:xfrm>
          <a:prstGeom prst="bentConnector3">
            <a:avLst/>
          </a:prstGeom>
          <a:ln w="63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2D2DF22-FB80-9AE6-2D36-9ABDB9F2B62B}"/>
              </a:ext>
              <a:ext uri="{C183D7F6-B498-43B3-948B-1728B52AA6E4}">
                <adec:decorative xmlns:adec="http://schemas.microsoft.com/office/drawing/2017/decorative" val="1"/>
              </a:ext>
            </a:extLst>
          </p:cNvPr>
          <p:cNvCxnSpPr>
            <a:cxnSpLocks/>
            <a:endCxn id="10" idx="3"/>
          </p:cNvCxnSpPr>
          <p:nvPr/>
        </p:nvCxnSpPr>
        <p:spPr>
          <a:xfrm rot="10800000">
            <a:off x="1260580" y="3397692"/>
            <a:ext cx="747021" cy="171933"/>
          </a:xfrm>
          <a:prstGeom prst="bentConnector3">
            <a:avLst>
              <a:gd name="adj1" fmla="val 50000"/>
            </a:avLst>
          </a:prstGeom>
          <a:ln w="63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49DD381-F198-5AD4-F5FB-BFAFA5472326}"/>
              </a:ext>
              <a:ext uri="{C183D7F6-B498-43B3-948B-1728B52AA6E4}">
                <adec:decorative xmlns:adec="http://schemas.microsoft.com/office/drawing/2017/decorative" val="1"/>
              </a:ext>
            </a:extLst>
          </p:cNvPr>
          <p:cNvCxnSpPr>
            <a:cxnSpLocks/>
            <a:endCxn id="9" idx="3"/>
          </p:cNvCxnSpPr>
          <p:nvPr/>
        </p:nvCxnSpPr>
        <p:spPr>
          <a:xfrm rot="10800000" flipV="1">
            <a:off x="1260580" y="2377082"/>
            <a:ext cx="747021" cy="436043"/>
          </a:xfrm>
          <a:prstGeom prst="bentConnector3">
            <a:avLst/>
          </a:prstGeom>
          <a:ln w="63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FA8BB2-7D53-2331-33B8-FCFE81D1FA50}"/>
              </a:ext>
              <a:ext uri="{C183D7F6-B498-43B3-948B-1728B52AA6E4}">
                <adec:decorative xmlns:adec="http://schemas.microsoft.com/office/drawing/2017/decorative" val="1"/>
              </a:ext>
            </a:extLst>
          </p:cNvPr>
          <p:cNvSpPr txBox="1">
            <a:spLocks/>
          </p:cNvSpPr>
          <p:nvPr/>
        </p:nvSpPr>
        <p:spPr>
          <a:xfrm>
            <a:off x="588262" y="5206963"/>
            <a:ext cx="11013474" cy="1085324"/>
          </a:xfrm>
          <a:prstGeom prst="rect">
            <a:avLst/>
          </a:prstGeom>
          <a:solidFill>
            <a:schemeClr val="bg1"/>
          </a:solidFill>
          <a:ln w="38100">
            <a:solidFill>
              <a:srgbClr val="C73ECC"/>
            </a:solidFill>
          </a:ln>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effectLst/>
              <a:uLnTx/>
              <a:uFillTx/>
              <a:ea typeface="+mn-ea"/>
              <a:cs typeface="Segoe UI" panose="020B0502040204020203" pitchFamily="34" charset="0"/>
            </a:endParaRPr>
          </a:p>
        </p:txBody>
      </p:sp>
      <p:sp>
        <p:nvSpPr>
          <p:cNvPr id="5" name="Title 4">
            <a:extLst>
              <a:ext uri="{FF2B5EF4-FFF2-40B4-BE49-F238E27FC236}">
                <a16:creationId xmlns:a16="http://schemas.microsoft.com/office/drawing/2014/main" id="{AA428F88-E3EC-3D11-34C1-892C055786A1}"/>
              </a:ext>
            </a:extLst>
          </p:cNvPr>
          <p:cNvSpPr>
            <a:spLocks noGrp="1"/>
          </p:cNvSpPr>
          <p:nvPr>
            <p:ph type="title"/>
          </p:nvPr>
        </p:nvSpPr>
        <p:spPr>
          <a:xfrm>
            <a:off x="588262" y="585216"/>
            <a:ext cx="11013474" cy="492443"/>
          </a:xfrm>
        </p:spPr>
        <p:txBody>
          <a:bodyPr/>
          <a:lstStyle/>
          <a:p>
            <a:r>
              <a:rPr lang="en-US"/>
              <a:t>Getting Certain List Items </a:t>
            </a:r>
          </a:p>
        </p:txBody>
      </p:sp>
      <p:sp>
        <p:nvSpPr>
          <p:cNvPr id="15" name="Text Placeholder 2">
            <a:extLst>
              <a:ext uri="{FF2B5EF4-FFF2-40B4-BE49-F238E27FC236}">
                <a16:creationId xmlns:a16="http://schemas.microsoft.com/office/drawing/2014/main" id="{88D4CDA3-70CD-4F93-B13B-054C1099ABF3}"/>
              </a:ext>
            </a:extLst>
          </p:cNvPr>
          <p:cNvSpPr txBox="1">
            <a:spLocks/>
          </p:cNvSpPr>
          <p:nvPr/>
        </p:nvSpPr>
        <p:spPr>
          <a:xfrm>
            <a:off x="2470150" y="1312636"/>
            <a:ext cx="9129714" cy="2359478"/>
          </a:xfrm>
          <a:prstGeom prst="rect">
            <a:avLst/>
          </a:prstGeom>
        </p:spPr>
        <p:txBody>
          <a:bodyPr vert="horz" wrap="square" lIns="0" tIns="0" rIns="0" bIns="0" rtlCol="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2100" indent="-292100">
              <a:spcBef>
                <a:spcPts val="1200"/>
              </a:spcBef>
              <a:spcAft>
                <a:spcPts val="600"/>
              </a:spcAft>
            </a:pPr>
            <a:r>
              <a:rPr lang="en-US" sz="2200"/>
              <a:t>Use the first() expression to get the first item from a list</a:t>
            </a:r>
          </a:p>
          <a:p>
            <a:pPr marL="292100" indent="-292100">
              <a:spcBef>
                <a:spcPts val="1200"/>
              </a:spcBef>
              <a:spcAft>
                <a:spcPts val="600"/>
              </a:spcAft>
            </a:pPr>
            <a:r>
              <a:rPr lang="en-US" sz="2200"/>
              <a:t>Use square brackets and a number (starts at 0) to get a certain item, for example [2]</a:t>
            </a:r>
          </a:p>
          <a:p>
            <a:pPr marL="292100" indent="-292100">
              <a:spcBef>
                <a:spcPts val="1200"/>
              </a:spcBef>
              <a:spcAft>
                <a:spcPts val="600"/>
              </a:spcAft>
            </a:pPr>
            <a:r>
              <a:rPr lang="en-US" sz="2200"/>
              <a:t>Use the last() expression to get the final item</a:t>
            </a:r>
          </a:p>
        </p:txBody>
      </p:sp>
      <p:sp>
        <p:nvSpPr>
          <p:cNvPr id="18" name="TextBox 17">
            <a:extLst>
              <a:ext uri="{FF2B5EF4-FFF2-40B4-BE49-F238E27FC236}">
                <a16:creationId xmlns:a16="http://schemas.microsoft.com/office/drawing/2014/main" id="{688D5E12-C1C2-2A28-2B41-AAA09767918F}"/>
              </a:ext>
            </a:extLst>
          </p:cNvPr>
          <p:cNvSpPr txBox="1">
            <a:spLocks/>
          </p:cNvSpPr>
          <p:nvPr/>
        </p:nvSpPr>
        <p:spPr>
          <a:xfrm>
            <a:off x="588262" y="4044875"/>
            <a:ext cx="11013474" cy="101566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effectLst/>
                <a:uLnTx/>
                <a:uFillTx/>
                <a:ea typeface="+mn-ea"/>
                <a:cs typeface="Segoe UI Semibold" panose="020B0702040204020203" pitchFamily="34" charset="0"/>
              </a:rPr>
              <a:t>Note</a:t>
            </a:r>
            <a:r>
              <a:rPr kumimoji="0" lang="en-US" sz="2200" b="0" i="0" u="none" strike="noStrike" kern="1200" cap="none" spc="0" normalizeH="0" baseline="0" noProof="0">
                <a:ln>
                  <a:noFill/>
                </a:ln>
                <a:effectLst/>
                <a:uLnTx/>
                <a:uFillTx/>
                <a:ea typeface="+mn-ea"/>
                <a:cs typeface="Segoe UI Semibold" panose="020B0702040204020203" pitchFamily="34" charset="0"/>
              </a:rPr>
              <a:t>:</a:t>
            </a:r>
            <a:r>
              <a:rPr kumimoji="0" lang="en-US" sz="2200" b="0" i="0" u="none" strike="noStrike" kern="1200" cap="none" spc="0" normalizeH="0" baseline="0" noProof="0">
                <a:ln>
                  <a:noFill/>
                </a:ln>
                <a:effectLst/>
                <a:uLnTx/>
                <a:uFillTx/>
                <a:ea typeface="+mn-ea"/>
                <a:cs typeface="+mn-cs"/>
              </a:rPr>
              <a:t> </a:t>
            </a:r>
            <a:r>
              <a:rPr kumimoji="0" lang="en-US" sz="2200" b="0" i="0" u="none" strike="noStrike" kern="1200" cap="none" spc="0" normalizeH="0" baseline="0" noProof="0">
                <a:ln>
                  <a:noFill/>
                </a:ln>
                <a:effectLst/>
                <a:uLnTx/>
                <a:uFillTx/>
                <a:ea typeface="+mn-ea"/>
                <a:cs typeface="Segoe UI" panose="020B0502040204020203" pitchFamily="34" charset="0"/>
              </a:rPr>
              <a:t>If the array is a list of Strings, Numbers, Booleans etc., then the above expression can be used directly. However, if it is an array of objects, you will need to </a:t>
            </a:r>
            <a:r>
              <a:rPr kumimoji="0" lang="en-US" sz="2200" b="0" i="0" u="none" strike="noStrike" kern="1200" cap="none" spc="0" normalizeH="0" baseline="0" noProof="0">
                <a:ln>
                  <a:noFill/>
                </a:ln>
                <a:solidFill>
                  <a:schemeClr val="accent2"/>
                </a:solidFill>
                <a:effectLst/>
                <a:uLnTx/>
                <a:uFillTx/>
                <a:ea typeface="+mn-ea"/>
                <a:cs typeface="Segoe UI" panose="020B0502040204020203" pitchFamily="34" charset="0"/>
              </a:rPr>
              <a:t>use square brackets </a:t>
            </a:r>
            <a:r>
              <a:rPr kumimoji="0" lang="en-US" sz="2200" b="0" i="0" u="none" strike="noStrike" kern="1200" cap="none" spc="0" normalizeH="0" baseline="0" noProof="0">
                <a:ln>
                  <a:noFill/>
                </a:ln>
                <a:effectLst/>
                <a:uLnTx/>
                <a:uFillTx/>
                <a:ea typeface="+mn-ea"/>
                <a:cs typeface="Segoe UI" panose="020B0502040204020203" pitchFamily="34" charset="0"/>
              </a:rPr>
              <a:t>to select the specific property you need</a:t>
            </a:r>
          </a:p>
        </p:txBody>
      </p:sp>
      <p:sp>
        <p:nvSpPr>
          <p:cNvPr id="20" name="Rectangle 19">
            <a:extLst>
              <a:ext uri="{FF2B5EF4-FFF2-40B4-BE49-F238E27FC236}">
                <a16:creationId xmlns:a16="http://schemas.microsoft.com/office/drawing/2014/main" id="{D4241198-F601-9FF0-E5A1-0A3D52CA5EFC}"/>
              </a:ext>
            </a:extLst>
          </p:cNvPr>
          <p:cNvSpPr/>
          <p:nvPr/>
        </p:nvSpPr>
        <p:spPr bwMode="auto">
          <a:xfrm>
            <a:off x="709684" y="5313749"/>
            <a:ext cx="10770630" cy="403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last(body('</a:t>
            </a:r>
            <a:r>
              <a:rPr kumimoji="0" lang="en-US" sz="20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Get_rows</a:t>
            </a:r>
            <a:r>
              <a:rPr kumimoji="0" lang="en-US" sz="20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')['value'])</a:t>
            </a:r>
            <a:r>
              <a:rPr kumimoji="0" lang="en-US" sz="2000" b="0" i="0" u="none" strike="noStrike" kern="1200" cap="none" spc="0" normalizeH="0" baseline="0" noProof="0">
                <a:ln>
                  <a:noFill/>
                </a:ln>
                <a:solidFill>
                  <a:schemeClr val="accent2"/>
                </a:solidFill>
                <a:effectLst/>
                <a:uLnTx/>
                <a:uFillTx/>
                <a:latin typeface="Consolas" panose="020B0609020204030204" pitchFamily="49" charset="0"/>
                <a:ea typeface="+mn-ea"/>
                <a:cs typeface="Segoe UI" panose="020B0502040204020203" pitchFamily="34" charset="0"/>
              </a:rPr>
              <a:t>['mycolumn1']</a:t>
            </a:r>
          </a:p>
        </p:txBody>
      </p:sp>
      <p:sp>
        <p:nvSpPr>
          <p:cNvPr id="21" name="Rectangle 20">
            <a:extLst>
              <a:ext uri="{FF2B5EF4-FFF2-40B4-BE49-F238E27FC236}">
                <a16:creationId xmlns:a16="http://schemas.microsoft.com/office/drawing/2014/main" id="{04131920-58E2-5B9B-6A18-E1DCA429B8E0}"/>
              </a:ext>
            </a:extLst>
          </p:cNvPr>
          <p:cNvSpPr/>
          <p:nvPr/>
        </p:nvSpPr>
        <p:spPr bwMode="auto">
          <a:xfrm>
            <a:off x="709684" y="5782378"/>
            <a:ext cx="10770630" cy="403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body('</a:t>
            </a:r>
            <a:r>
              <a:rPr kumimoji="0" lang="en-US" sz="2200" b="0" i="0" u="none" strike="noStrike" kern="1200" cap="none" spc="0" normalizeH="0" baseline="0" noProof="0" err="1">
                <a:ln>
                  <a:noFill/>
                </a:ln>
                <a:solidFill>
                  <a:schemeClr val="tx1"/>
                </a:solidFill>
                <a:effectLst/>
                <a:uLnTx/>
                <a:uFillTx/>
                <a:latin typeface="Consolas" panose="020B0609020204030204" pitchFamily="49" charset="0"/>
                <a:ea typeface="+mn-ea"/>
                <a:cs typeface="Segoe UI" panose="020B0502040204020203" pitchFamily="34" charset="0"/>
              </a:rPr>
              <a:t>Get_rows</a:t>
            </a:r>
            <a:r>
              <a:rPr kumimoji="0" lang="en-US" sz="2200" b="0" i="0" u="none" strike="noStrike" kern="1200" cap="none" spc="0" normalizeH="0" baseline="0" noProof="0">
                <a:ln>
                  <a:noFill/>
                </a:ln>
                <a:solidFill>
                  <a:schemeClr val="tx1"/>
                </a:solidFill>
                <a:effectLst/>
                <a:uLnTx/>
                <a:uFillTx/>
                <a:latin typeface="Consolas" panose="020B0609020204030204" pitchFamily="49" charset="0"/>
                <a:ea typeface="+mn-ea"/>
                <a:cs typeface="Segoe UI" panose="020B0502040204020203" pitchFamily="34" charset="0"/>
              </a:rPr>
              <a:t>')['value'][2]</a:t>
            </a:r>
            <a:r>
              <a:rPr kumimoji="0" lang="en-US" sz="2200" b="0" i="0" u="none" strike="noStrike" kern="1200" cap="none" spc="0" normalizeH="0" baseline="0" noProof="0">
                <a:ln>
                  <a:noFill/>
                </a:ln>
                <a:solidFill>
                  <a:schemeClr val="accent2"/>
                </a:solidFill>
                <a:effectLst/>
                <a:uLnTx/>
                <a:uFillTx/>
                <a:latin typeface="Consolas" panose="020B0609020204030204" pitchFamily="49" charset="0"/>
                <a:ea typeface="+mn-ea"/>
                <a:cs typeface="Segoe UI" panose="020B0502040204020203" pitchFamily="34" charset="0"/>
              </a:rPr>
              <a:t>['mycolumn1']</a:t>
            </a:r>
          </a:p>
        </p:txBody>
      </p:sp>
    </p:spTree>
    <p:extLst>
      <p:ext uri="{BB962C8B-B14F-4D97-AF65-F5344CB8AC3E}">
        <p14:creationId xmlns:p14="http://schemas.microsoft.com/office/powerpoint/2010/main" val="40806479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2C55B4-556C-3028-9F8C-7B216D3E2D81}"/>
              </a:ext>
            </a:extLst>
          </p:cNvPr>
          <p:cNvSpPr>
            <a:spLocks noGrp="1"/>
          </p:cNvSpPr>
          <p:nvPr>
            <p:ph type="title"/>
          </p:nvPr>
        </p:nvSpPr>
        <p:spPr>
          <a:xfrm>
            <a:off x="588261" y="585216"/>
            <a:ext cx="5101339" cy="492443"/>
          </a:xfrm>
        </p:spPr>
        <p:txBody>
          <a:bodyPr>
            <a:spAutoFit/>
          </a:bodyPr>
          <a:lstStyle/>
          <a:p>
            <a:r>
              <a:rPr lang="en-US"/>
              <a:t>Convert the List to a String</a:t>
            </a:r>
          </a:p>
        </p:txBody>
      </p:sp>
      <p:sp>
        <p:nvSpPr>
          <p:cNvPr id="11" name="TextBox 10">
            <a:extLst>
              <a:ext uri="{FF2B5EF4-FFF2-40B4-BE49-F238E27FC236}">
                <a16:creationId xmlns:a16="http://schemas.microsoft.com/office/drawing/2014/main" id="{CFCDA3C5-4FB1-CF5F-D3F5-EAF6B835CB48}"/>
              </a:ext>
            </a:extLst>
          </p:cNvPr>
          <p:cNvSpPr txBox="1"/>
          <p:nvPr/>
        </p:nvSpPr>
        <p:spPr>
          <a:xfrm>
            <a:off x="588260" y="1534102"/>
            <a:ext cx="5290025" cy="2185214"/>
          </a:xfrm>
          <a:prstGeom prst="rect">
            <a:avLst/>
          </a:prstGeom>
          <a:noFill/>
        </p:spPr>
        <p:txBody>
          <a:bodyPr wrap="square" lIns="0" tIns="0" rIns="0" bIns="0">
            <a:spAutoFit/>
          </a:bodyPr>
          <a:lstStyle/>
          <a:p>
            <a:pPr marL="234950" indent="-234950">
              <a:spcBef>
                <a:spcPts val="600"/>
              </a:spcBef>
              <a:spcAft>
                <a:spcPts val="600"/>
              </a:spcAft>
              <a:buFont typeface="Arial" panose="020B0604020202020204" pitchFamily="34" charset="0"/>
              <a:buChar char="•"/>
            </a:pPr>
            <a:r>
              <a:rPr lang="en-US" sz="2200" b="1"/>
              <a:t>Join</a:t>
            </a:r>
            <a:r>
              <a:rPr lang="en-US" sz="2200"/>
              <a:t> – Use join to get a simple list, for example, if you have a list of email addresses*</a:t>
            </a:r>
          </a:p>
          <a:p>
            <a:pPr marL="234950" indent="-234950">
              <a:spcBef>
                <a:spcPts val="600"/>
              </a:spcBef>
              <a:spcAft>
                <a:spcPts val="600"/>
              </a:spcAft>
              <a:buFont typeface="Arial" panose="020B0604020202020204" pitchFamily="34" charset="0"/>
              <a:buChar char="•"/>
            </a:pPr>
            <a:r>
              <a:rPr lang="en-US" sz="2200" b="1"/>
              <a:t>Create HTML/CSV table </a:t>
            </a:r>
            <a:r>
              <a:rPr lang="en-US" sz="2200"/>
              <a:t>– Convert a list of objects to a tabular display format, for example, for inclusion in the body</a:t>
            </a:r>
          </a:p>
        </p:txBody>
      </p:sp>
      <p:sp>
        <p:nvSpPr>
          <p:cNvPr id="15" name="Rectangle 14">
            <a:extLst>
              <a:ext uri="{FF2B5EF4-FFF2-40B4-BE49-F238E27FC236}">
                <a16:creationId xmlns:a16="http://schemas.microsoft.com/office/drawing/2014/main" id="{57201E8F-16BA-B1A5-2932-FEE7268C315D}"/>
              </a:ext>
            </a:extLst>
          </p:cNvPr>
          <p:cNvSpPr/>
          <p:nvPr/>
        </p:nvSpPr>
        <p:spPr>
          <a:xfrm>
            <a:off x="588260" y="5744764"/>
            <a:ext cx="4829560" cy="5539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ea typeface="+mn-ea"/>
                <a:cs typeface="Segoe UI Semibold" panose="020B0702040204020203" pitchFamily="34" charset="0"/>
              </a:rPr>
              <a:t>* </a:t>
            </a:r>
            <a:r>
              <a:rPr kumimoji="0" lang="en-US" sz="1800" b="1" i="0" u="none" strike="noStrike" kern="1200" cap="none" spc="0" normalizeH="0" baseline="0" noProof="0">
                <a:ln>
                  <a:noFill/>
                </a:ln>
                <a:effectLst/>
                <a:uLnTx/>
                <a:uFillTx/>
                <a:ea typeface="+mn-ea"/>
                <a:cs typeface="Segoe UI Semibold" panose="020B0702040204020203" pitchFamily="34" charset="0"/>
              </a:rPr>
              <a:t>Note</a:t>
            </a:r>
            <a:r>
              <a:rPr kumimoji="0" lang="en-US" sz="1800" i="0" u="none" strike="noStrike" kern="1200" cap="none" spc="0" normalizeH="0" baseline="0" noProof="0">
                <a:ln>
                  <a:noFill/>
                </a:ln>
                <a:effectLst/>
                <a:uLnTx/>
                <a:uFillTx/>
                <a:ea typeface="+mn-ea"/>
                <a:cs typeface="Segoe UI Semibold" panose="020B0702040204020203" pitchFamily="34" charset="0"/>
              </a:rPr>
              <a:t>:</a:t>
            </a:r>
            <a:r>
              <a:rPr kumimoji="0" lang="en-US" sz="1800" i="0" u="none" strike="noStrike" kern="1200" cap="none" spc="0" normalizeH="0" baseline="0" noProof="0">
                <a:ln>
                  <a:noFill/>
                </a:ln>
                <a:effectLst/>
                <a:uLnTx/>
                <a:uFillTx/>
                <a:ea typeface="+mn-ea"/>
                <a:cs typeface="+mn-cs"/>
              </a:rPr>
              <a:t> </a:t>
            </a:r>
            <a:r>
              <a:rPr kumimoji="0" lang="en-US" sz="1800" b="0" i="0" u="none" strike="noStrike" kern="1200" cap="none" spc="0" normalizeH="0" baseline="0" noProof="0">
                <a:ln>
                  <a:noFill/>
                </a:ln>
                <a:effectLst/>
                <a:uLnTx/>
                <a:uFillTx/>
                <a:ea typeface="+mn-ea"/>
                <a:cs typeface="Segoe UI" panose="020B0502040204020203" pitchFamily="34" charset="0"/>
              </a:rPr>
              <a:t>You must have a list of strings, not a list of objects</a:t>
            </a:r>
          </a:p>
        </p:txBody>
      </p:sp>
      <p:sp>
        <p:nvSpPr>
          <p:cNvPr id="2" name="Rectangle 1">
            <a:extLst>
              <a:ext uri="{FF2B5EF4-FFF2-40B4-BE49-F238E27FC236}">
                <a16:creationId xmlns:a16="http://schemas.microsoft.com/office/drawing/2014/main" id="{15D72364-0BC8-F045-9CC4-2E1BF3D1D5FA}"/>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F261A692-F511-E653-4CAA-D56F766486A4}"/>
              </a:ext>
            </a:extLst>
          </p:cNvPr>
          <p:cNvPicPr>
            <a:picLocks noChangeAspect="1"/>
          </p:cNvPicPr>
          <p:nvPr/>
        </p:nvPicPr>
        <p:blipFill rotWithShape="1">
          <a:blip r:embed="rId3"/>
          <a:srcRect r="26083"/>
          <a:stretch/>
        </p:blipFill>
        <p:spPr>
          <a:xfrm>
            <a:off x="6412682" y="143869"/>
            <a:ext cx="5645968" cy="3285131"/>
          </a:xfrm>
          <a:prstGeom prst="rect">
            <a:avLst/>
          </a:prstGeom>
        </p:spPr>
      </p:pic>
      <p:pic>
        <p:nvPicPr>
          <p:cNvPr id="7" name="Picture 6">
            <a:extLst>
              <a:ext uri="{FF2B5EF4-FFF2-40B4-BE49-F238E27FC236}">
                <a16:creationId xmlns:a16="http://schemas.microsoft.com/office/drawing/2014/main" id="{34F4C786-C375-FCD9-F11D-3444316DC072}"/>
              </a:ext>
            </a:extLst>
          </p:cNvPr>
          <p:cNvPicPr>
            <a:picLocks noChangeAspect="1"/>
          </p:cNvPicPr>
          <p:nvPr/>
        </p:nvPicPr>
        <p:blipFill rotWithShape="1">
          <a:blip r:embed="rId4"/>
          <a:srcRect b="19105"/>
          <a:stretch/>
        </p:blipFill>
        <p:spPr>
          <a:xfrm>
            <a:off x="6474600" y="3526397"/>
            <a:ext cx="5472136" cy="3098239"/>
          </a:xfrm>
          <a:prstGeom prst="rect">
            <a:avLst/>
          </a:prstGeom>
        </p:spPr>
      </p:pic>
    </p:spTree>
    <p:extLst>
      <p:ext uri="{BB962C8B-B14F-4D97-AF65-F5344CB8AC3E}">
        <p14:creationId xmlns:p14="http://schemas.microsoft.com/office/powerpoint/2010/main" val="24371202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FA1529-9141-EC8C-9501-04E418A3EBC5}"/>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BD2C55B4-556C-3028-9F8C-7B216D3E2D81}"/>
              </a:ext>
            </a:extLst>
          </p:cNvPr>
          <p:cNvSpPr>
            <a:spLocks noGrp="1"/>
          </p:cNvSpPr>
          <p:nvPr>
            <p:ph type="title"/>
          </p:nvPr>
        </p:nvSpPr>
        <p:spPr>
          <a:xfrm>
            <a:off x="588261" y="585216"/>
            <a:ext cx="5101339" cy="492443"/>
          </a:xfrm>
        </p:spPr>
        <p:txBody>
          <a:bodyPr>
            <a:spAutoFit/>
          </a:bodyPr>
          <a:lstStyle/>
          <a:p>
            <a:r>
              <a:rPr lang="en-US"/>
              <a:t>Filtering</a:t>
            </a:r>
          </a:p>
        </p:txBody>
      </p:sp>
      <p:sp>
        <p:nvSpPr>
          <p:cNvPr id="9" name="TextBox 8">
            <a:extLst>
              <a:ext uri="{FF2B5EF4-FFF2-40B4-BE49-F238E27FC236}">
                <a16:creationId xmlns:a16="http://schemas.microsoft.com/office/drawing/2014/main" id="{8D6F41B1-1CF1-051F-2377-AE9E6778883E}"/>
              </a:ext>
            </a:extLst>
          </p:cNvPr>
          <p:cNvSpPr txBox="1"/>
          <p:nvPr/>
        </p:nvSpPr>
        <p:spPr>
          <a:xfrm>
            <a:off x="588261" y="1534102"/>
            <a:ext cx="5173910" cy="2985433"/>
          </a:xfrm>
          <a:prstGeom prst="rect">
            <a:avLst/>
          </a:prstGeom>
          <a:noFill/>
        </p:spPr>
        <p:txBody>
          <a:bodyPr wrap="square" lIns="0" tIns="0" rIns="0" bIns="0">
            <a:spAutoFit/>
          </a:bodyPr>
          <a:lstStyle/>
          <a:p>
            <a:pPr marL="234950" indent="-234950">
              <a:spcBef>
                <a:spcPts val="600"/>
              </a:spcBef>
              <a:spcAft>
                <a:spcPts val="600"/>
              </a:spcAft>
              <a:buFont typeface="Arial" panose="020B0604020202020204" pitchFamily="34" charset="0"/>
              <a:buChar char="•"/>
            </a:pPr>
            <a:r>
              <a:rPr lang="en-US" sz="2200">
                <a:latin typeface="Segoe UI" panose="020B0502040204020203" pitchFamily="34" charset="0"/>
              </a:rPr>
              <a:t>Have the connector do the filtering for you – </a:t>
            </a:r>
            <a:r>
              <a:rPr lang="en-US" sz="2200" b="1">
                <a:latin typeface="Segoe UI" panose="020B0502040204020203" pitchFamily="34" charset="0"/>
              </a:rPr>
              <a:t>Recommended</a:t>
            </a:r>
          </a:p>
          <a:p>
            <a:pPr marL="234950" indent="-234950">
              <a:spcBef>
                <a:spcPts val="600"/>
              </a:spcBef>
              <a:spcAft>
                <a:spcPts val="600"/>
              </a:spcAft>
              <a:buFont typeface="Arial" panose="020B0604020202020204" pitchFamily="34" charset="0"/>
              <a:buChar char="•"/>
            </a:pPr>
            <a:r>
              <a:rPr lang="en-US" sz="2200">
                <a:latin typeface="Segoe UI" panose="020B0502040204020203" pitchFamily="34" charset="0"/>
              </a:rPr>
              <a:t>Built-in flow action – Filter array</a:t>
            </a:r>
          </a:p>
          <a:p>
            <a:pPr marL="625475" lvl="1" indent="-274638">
              <a:spcBef>
                <a:spcPts val="600"/>
              </a:spcBef>
              <a:buFont typeface="Segoe UI" panose="020B0502040204020203" pitchFamily="34" charset="0"/>
              <a:buChar char="–"/>
            </a:pPr>
            <a:r>
              <a:rPr lang="en-US" sz="1800"/>
              <a:t>Select the array in the From field</a:t>
            </a:r>
          </a:p>
          <a:p>
            <a:pPr marL="625475" lvl="1" indent="-274638">
              <a:spcBef>
                <a:spcPts val="600"/>
              </a:spcBef>
              <a:buFont typeface="Segoe UI" panose="020B0502040204020203" pitchFamily="34" charset="0"/>
              <a:buChar char="–"/>
            </a:pPr>
            <a:r>
              <a:rPr lang="en-US" sz="1800"/>
              <a:t>Can either use simple or advanced mode just like for conditions</a:t>
            </a:r>
          </a:p>
          <a:p>
            <a:pPr marL="234950" indent="-234950">
              <a:spcBef>
                <a:spcPts val="600"/>
              </a:spcBef>
              <a:spcAft>
                <a:spcPts val="600"/>
              </a:spcAft>
              <a:buFont typeface="Arial" panose="020B0604020202020204" pitchFamily="34" charset="0"/>
              <a:buChar char="•"/>
            </a:pPr>
            <a:r>
              <a:rPr lang="en-US" sz="2200"/>
              <a:t>If you need the first N items you can use take() or skip()</a:t>
            </a:r>
          </a:p>
        </p:txBody>
      </p:sp>
      <p:pic>
        <p:nvPicPr>
          <p:cNvPr id="5" name="Picture 4">
            <a:extLst>
              <a:ext uri="{FF2B5EF4-FFF2-40B4-BE49-F238E27FC236}">
                <a16:creationId xmlns:a16="http://schemas.microsoft.com/office/drawing/2014/main" id="{691DE6CA-39BB-54B8-FB55-5F869D3FD3DF}"/>
              </a:ext>
            </a:extLst>
          </p:cNvPr>
          <p:cNvPicPr>
            <a:picLocks noChangeAspect="1"/>
          </p:cNvPicPr>
          <p:nvPr/>
        </p:nvPicPr>
        <p:blipFill>
          <a:blip r:embed="rId3"/>
          <a:stretch>
            <a:fillRect/>
          </a:stretch>
        </p:blipFill>
        <p:spPr>
          <a:xfrm>
            <a:off x="7393770" y="186304"/>
            <a:ext cx="3659991" cy="3441763"/>
          </a:xfrm>
          <a:prstGeom prst="rect">
            <a:avLst/>
          </a:prstGeom>
          <a:ln>
            <a:solidFill>
              <a:schemeClr val="tx1"/>
            </a:solidFill>
          </a:ln>
        </p:spPr>
      </p:pic>
      <p:pic>
        <p:nvPicPr>
          <p:cNvPr id="7" name="Picture 6">
            <a:extLst>
              <a:ext uri="{FF2B5EF4-FFF2-40B4-BE49-F238E27FC236}">
                <a16:creationId xmlns:a16="http://schemas.microsoft.com/office/drawing/2014/main" id="{D44F5B41-2E53-51AF-BB4B-E040A67120B1}"/>
              </a:ext>
            </a:extLst>
          </p:cNvPr>
          <p:cNvPicPr>
            <a:picLocks noChangeAspect="1"/>
          </p:cNvPicPr>
          <p:nvPr/>
        </p:nvPicPr>
        <p:blipFill>
          <a:blip r:embed="rId4"/>
          <a:stretch>
            <a:fillRect/>
          </a:stretch>
        </p:blipFill>
        <p:spPr>
          <a:xfrm>
            <a:off x="6359746" y="3990506"/>
            <a:ext cx="5568507" cy="2572207"/>
          </a:xfrm>
          <a:prstGeom prst="rect">
            <a:avLst/>
          </a:prstGeom>
          <a:ln>
            <a:solidFill>
              <a:schemeClr val="tx1"/>
            </a:solidFill>
          </a:ln>
        </p:spPr>
      </p:pic>
    </p:spTree>
    <p:extLst>
      <p:ext uri="{BB962C8B-B14F-4D97-AF65-F5344CB8AC3E}">
        <p14:creationId xmlns:p14="http://schemas.microsoft.com/office/powerpoint/2010/main" val="16892194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D60A52-6C39-0707-163F-6564EFE622F5}"/>
              </a:ext>
              <a:ext uri="{C183D7F6-B498-43B3-948B-1728B52AA6E4}">
                <adec:decorative xmlns:adec="http://schemas.microsoft.com/office/drawing/2017/decorative" val="1"/>
              </a:ext>
            </a:extLst>
          </p:cNvPr>
          <p:cNvSpPr/>
          <p:nvPr/>
        </p:nvSpPr>
        <p:spPr bwMode="auto">
          <a:xfrm>
            <a:off x="584199" y="2598057"/>
            <a:ext cx="5223025" cy="2728686"/>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mj-lt"/>
              <a:cs typeface="Segoe UI" panose="020B0502040204020203" pitchFamily="34" charset="0"/>
            </a:endParaRPr>
          </a:p>
        </p:txBody>
      </p:sp>
      <p:sp>
        <p:nvSpPr>
          <p:cNvPr id="15" name="Rectangle 14">
            <a:extLst>
              <a:ext uri="{FF2B5EF4-FFF2-40B4-BE49-F238E27FC236}">
                <a16:creationId xmlns:a16="http://schemas.microsoft.com/office/drawing/2014/main" id="{9D41FE19-C155-D2F3-C946-A76FA2715041}"/>
              </a:ext>
              <a:ext uri="{C183D7F6-B498-43B3-948B-1728B52AA6E4}">
                <adec:decorative xmlns:adec="http://schemas.microsoft.com/office/drawing/2017/decorative" val="1"/>
              </a:ext>
            </a:extLst>
          </p:cNvPr>
          <p:cNvSpPr/>
          <p:nvPr/>
        </p:nvSpPr>
        <p:spPr bwMode="auto">
          <a:xfrm>
            <a:off x="6372775" y="2598057"/>
            <a:ext cx="5223025" cy="2728686"/>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mj-lt"/>
              <a:cs typeface="Segoe UI" panose="020B0502040204020203" pitchFamily="34" charset="0"/>
            </a:endParaRPr>
          </a:p>
        </p:txBody>
      </p:sp>
      <p:sp>
        <p:nvSpPr>
          <p:cNvPr id="6" name="Title 5">
            <a:extLst>
              <a:ext uri="{FF2B5EF4-FFF2-40B4-BE49-F238E27FC236}">
                <a16:creationId xmlns:a16="http://schemas.microsoft.com/office/drawing/2014/main" id="{6912282A-65F2-7CAB-DCE1-5B4CD3A27350}"/>
              </a:ext>
            </a:extLst>
          </p:cNvPr>
          <p:cNvSpPr>
            <a:spLocks noGrp="1"/>
          </p:cNvSpPr>
          <p:nvPr>
            <p:ph type="title"/>
          </p:nvPr>
        </p:nvSpPr>
        <p:spPr/>
        <p:txBody>
          <a:bodyPr/>
          <a:lstStyle/>
          <a:p>
            <a:r>
              <a:rPr lang="en-US"/>
              <a:t>Transforming Arrays </a:t>
            </a:r>
          </a:p>
        </p:txBody>
      </p:sp>
      <p:sp>
        <p:nvSpPr>
          <p:cNvPr id="7" name="Text Placeholder 6">
            <a:extLst>
              <a:ext uri="{FF2B5EF4-FFF2-40B4-BE49-F238E27FC236}">
                <a16:creationId xmlns:a16="http://schemas.microsoft.com/office/drawing/2014/main" id="{E2F2C164-C018-199C-9BC8-57730E0A5543}"/>
              </a:ext>
            </a:extLst>
          </p:cNvPr>
          <p:cNvSpPr>
            <a:spLocks noGrp="1"/>
          </p:cNvSpPr>
          <p:nvPr>
            <p:ph type="body" sz="quarter" idx="17"/>
          </p:nvPr>
        </p:nvSpPr>
        <p:spPr>
          <a:xfrm>
            <a:off x="584199" y="1386766"/>
            <a:ext cx="11011601" cy="338554"/>
          </a:xfrm>
        </p:spPr>
        <p:txBody>
          <a:bodyPr/>
          <a:lstStyle/>
          <a:p>
            <a:pPr marL="0" indent="0">
              <a:buNone/>
            </a:pPr>
            <a:r>
              <a:rPr lang="en-US"/>
              <a:t>Two input modes: Fill key-value pairs, or typing directly</a:t>
            </a:r>
          </a:p>
        </p:txBody>
      </p:sp>
      <p:sp>
        <p:nvSpPr>
          <p:cNvPr id="11" name="Rectangle 10">
            <a:extLst>
              <a:ext uri="{FF2B5EF4-FFF2-40B4-BE49-F238E27FC236}">
                <a16:creationId xmlns:a16="http://schemas.microsoft.com/office/drawing/2014/main" id="{8AD02B80-EB29-1C98-954C-1B0D6911067F}"/>
              </a:ext>
            </a:extLst>
          </p:cNvPr>
          <p:cNvSpPr/>
          <p:nvPr/>
        </p:nvSpPr>
        <p:spPr bwMode="auto">
          <a:xfrm>
            <a:off x="584199" y="1988457"/>
            <a:ext cx="5223025" cy="464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800" b="0" i="0" u="none" strike="noStrike" kern="1200" cap="none" spc="0" normalizeH="0" baseline="0" noProof="0">
                <a:ln>
                  <a:noFill/>
                </a:ln>
                <a:solidFill>
                  <a:schemeClr val="tx1"/>
                </a:solidFill>
                <a:effectLst/>
                <a:uLnTx/>
                <a:uFillTx/>
                <a:latin typeface="+mj-lt"/>
                <a:cs typeface="Segoe UI" panose="020B0502040204020203" pitchFamily="34" charset="0"/>
              </a:rPr>
              <a:t>Create an array of objects</a:t>
            </a:r>
          </a:p>
        </p:txBody>
      </p:sp>
      <p:sp>
        <p:nvSpPr>
          <p:cNvPr id="16" name="Rectangle 15">
            <a:extLst>
              <a:ext uri="{FF2B5EF4-FFF2-40B4-BE49-F238E27FC236}">
                <a16:creationId xmlns:a16="http://schemas.microsoft.com/office/drawing/2014/main" id="{8298975F-4FA6-68F2-D79C-00D0FE262E32}"/>
              </a:ext>
            </a:extLst>
          </p:cNvPr>
          <p:cNvSpPr/>
          <p:nvPr/>
        </p:nvSpPr>
        <p:spPr bwMode="auto">
          <a:xfrm>
            <a:off x="584199" y="5667192"/>
            <a:ext cx="5223025"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chemeClr val="tx1"/>
                </a:solidFill>
                <a:effectLst/>
                <a:uLnTx/>
                <a:uFillTx/>
                <a:cs typeface="Segoe UI" panose="020B0502040204020203" pitchFamily="34" charset="0"/>
              </a:rPr>
              <a:t>Useful for passing this array to another action </a:t>
            </a:r>
          </a:p>
        </p:txBody>
      </p:sp>
      <p:sp>
        <p:nvSpPr>
          <p:cNvPr id="12" name="Rectangle 11">
            <a:extLst>
              <a:ext uri="{FF2B5EF4-FFF2-40B4-BE49-F238E27FC236}">
                <a16:creationId xmlns:a16="http://schemas.microsoft.com/office/drawing/2014/main" id="{6BE22A12-FE12-317F-95DB-861453844636}"/>
              </a:ext>
            </a:extLst>
          </p:cNvPr>
          <p:cNvSpPr/>
          <p:nvPr/>
        </p:nvSpPr>
        <p:spPr bwMode="auto">
          <a:xfrm>
            <a:off x="6372775" y="1988457"/>
            <a:ext cx="5223025" cy="464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spcBef>
                <a:spcPts val="0"/>
              </a:spcBef>
              <a:spcAft>
                <a:spcPts val="588"/>
              </a:spcAft>
              <a:buClrTx/>
              <a:buSzTx/>
              <a:buFontTx/>
              <a:buNone/>
              <a:tabLst/>
              <a:defRPr/>
            </a:pPr>
            <a:r>
              <a:rPr kumimoji="0" lang="en-US" sz="1800" b="0" i="0" u="none" strike="noStrike" kern="1200" cap="none" spc="0" normalizeH="0" baseline="0" noProof="0">
                <a:ln>
                  <a:noFill/>
                </a:ln>
                <a:solidFill>
                  <a:schemeClr val="tx1"/>
                </a:solidFill>
                <a:effectLst/>
                <a:uLnTx/>
                <a:uFillTx/>
                <a:latin typeface="+mj-lt"/>
                <a:cs typeface="Segoe UI" panose="020B0502040204020203" pitchFamily="34" charset="0"/>
              </a:rPr>
              <a:t>Create an array strings, numbers, Booleans etc.</a:t>
            </a:r>
          </a:p>
        </p:txBody>
      </p:sp>
      <p:sp>
        <p:nvSpPr>
          <p:cNvPr id="17" name="Rectangle 16">
            <a:extLst>
              <a:ext uri="{FF2B5EF4-FFF2-40B4-BE49-F238E27FC236}">
                <a16:creationId xmlns:a16="http://schemas.microsoft.com/office/drawing/2014/main" id="{2232A654-6481-49C6-C89F-6F5AB875CB64}"/>
              </a:ext>
            </a:extLst>
          </p:cNvPr>
          <p:cNvSpPr/>
          <p:nvPr/>
        </p:nvSpPr>
        <p:spPr bwMode="auto">
          <a:xfrm>
            <a:off x="6372775" y="5667192"/>
            <a:ext cx="5223025" cy="498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indent="0" defTabSz="932472" fontAlgn="base">
              <a:lnSpc>
                <a:spcPct val="90000"/>
              </a:lnSpc>
              <a:spcBef>
                <a:spcPct val="0"/>
              </a:spcBef>
              <a:spcAft>
                <a:spcPct val="0"/>
              </a:spcAft>
              <a:buClrTx/>
              <a:buSzTx/>
              <a:buFontTx/>
              <a:buNone/>
              <a:tabLst/>
              <a:defRPr/>
            </a:pPr>
            <a:r>
              <a:rPr lang="en-US" sz="1800">
                <a:solidFill>
                  <a:schemeClr val="tx1"/>
                </a:solidFill>
                <a:cs typeface="Segoe UI" panose="020B0502040204020203" pitchFamily="34" charset="0"/>
              </a:rPr>
              <a:t>Useful for getting a simple list, for example, of email addresses</a:t>
            </a:r>
          </a:p>
        </p:txBody>
      </p:sp>
      <p:pic>
        <p:nvPicPr>
          <p:cNvPr id="3" name="Picture 2">
            <a:extLst>
              <a:ext uri="{FF2B5EF4-FFF2-40B4-BE49-F238E27FC236}">
                <a16:creationId xmlns:a16="http://schemas.microsoft.com/office/drawing/2014/main" id="{0383EB59-E790-549D-86AF-832549F04DAB}"/>
              </a:ext>
            </a:extLst>
          </p:cNvPr>
          <p:cNvPicPr>
            <a:picLocks noChangeAspect="1"/>
          </p:cNvPicPr>
          <p:nvPr/>
        </p:nvPicPr>
        <p:blipFill>
          <a:blip r:embed="rId3"/>
          <a:stretch>
            <a:fillRect/>
          </a:stretch>
        </p:blipFill>
        <p:spPr>
          <a:xfrm>
            <a:off x="903753" y="2715361"/>
            <a:ext cx="4583916" cy="2494078"/>
          </a:xfrm>
          <a:prstGeom prst="rect">
            <a:avLst/>
          </a:prstGeom>
        </p:spPr>
      </p:pic>
      <p:pic>
        <p:nvPicPr>
          <p:cNvPr id="5" name="Picture 4">
            <a:extLst>
              <a:ext uri="{FF2B5EF4-FFF2-40B4-BE49-F238E27FC236}">
                <a16:creationId xmlns:a16="http://schemas.microsoft.com/office/drawing/2014/main" id="{FB0B7557-CA77-7917-B67B-4742B4E6D370}"/>
              </a:ext>
            </a:extLst>
          </p:cNvPr>
          <p:cNvPicPr>
            <a:picLocks noChangeAspect="1"/>
          </p:cNvPicPr>
          <p:nvPr/>
        </p:nvPicPr>
        <p:blipFill>
          <a:blip r:embed="rId4"/>
          <a:stretch>
            <a:fillRect/>
          </a:stretch>
        </p:blipFill>
        <p:spPr>
          <a:xfrm>
            <a:off x="6618753" y="2770581"/>
            <a:ext cx="4621650" cy="2383637"/>
          </a:xfrm>
          <a:prstGeom prst="rect">
            <a:avLst/>
          </a:prstGeom>
        </p:spPr>
      </p:pic>
    </p:spTree>
    <p:extLst>
      <p:ext uri="{BB962C8B-B14F-4D97-AF65-F5344CB8AC3E}">
        <p14:creationId xmlns:p14="http://schemas.microsoft.com/office/powerpoint/2010/main" val="380884073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D60A52-6C39-0707-163F-6564EFE622F5}"/>
              </a:ext>
              <a:ext uri="{C183D7F6-B498-43B3-948B-1728B52AA6E4}">
                <adec:decorative xmlns:adec="http://schemas.microsoft.com/office/drawing/2017/decorative" val="1"/>
              </a:ext>
            </a:extLst>
          </p:cNvPr>
          <p:cNvSpPr/>
          <p:nvPr/>
        </p:nvSpPr>
        <p:spPr bwMode="auto">
          <a:xfrm>
            <a:off x="584199" y="2598057"/>
            <a:ext cx="5223025" cy="2728686"/>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mj-lt"/>
              <a:cs typeface="Segoe UI" panose="020B0502040204020203" pitchFamily="34" charset="0"/>
            </a:endParaRPr>
          </a:p>
        </p:txBody>
      </p:sp>
      <p:sp>
        <p:nvSpPr>
          <p:cNvPr id="15" name="Rectangle 14">
            <a:extLst>
              <a:ext uri="{FF2B5EF4-FFF2-40B4-BE49-F238E27FC236}">
                <a16:creationId xmlns:a16="http://schemas.microsoft.com/office/drawing/2014/main" id="{9D41FE19-C155-D2F3-C946-A76FA2715041}"/>
              </a:ext>
              <a:ext uri="{C183D7F6-B498-43B3-948B-1728B52AA6E4}">
                <adec:decorative xmlns:adec="http://schemas.microsoft.com/office/drawing/2017/decorative" val="1"/>
              </a:ext>
            </a:extLst>
          </p:cNvPr>
          <p:cNvSpPr/>
          <p:nvPr/>
        </p:nvSpPr>
        <p:spPr bwMode="auto">
          <a:xfrm>
            <a:off x="6372775" y="2598057"/>
            <a:ext cx="5223025" cy="2728686"/>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mj-lt"/>
              <a:cs typeface="Segoe UI" panose="020B0502040204020203" pitchFamily="34" charset="0"/>
            </a:endParaRPr>
          </a:p>
        </p:txBody>
      </p:sp>
      <p:sp>
        <p:nvSpPr>
          <p:cNvPr id="6" name="Title 5">
            <a:extLst>
              <a:ext uri="{FF2B5EF4-FFF2-40B4-BE49-F238E27FC236}">
                <a16:creationId xmlns:a16="http://schemas.microsoft.com/office/drawing/2014/main" id="{6912282A-65F2-7CAB-DCE1-5B4CD3A27350}"/>
              </a:ext>
            </a:extLst>
          </p:cNvPr>
          <p:cNvSpPr>
            <a:spLocks noGrp="1"/>
          </p:cNvSpPr>
          <p:nvPr>
            <p:ph type="title"/>
          </p:nvPr>
        </p:nvSpPr>
        <p:spPr/>
        <p:txBody>
          <a:bodyPr/>
          <a:lstStyle/>
          <a:p>
            <a:r>
              <a:rPr lang="en-US"/>
              <a:t>Passing Data Into Arrays</a:t>
            </a:r>
          </a:p>
        </p:txBody>
      </p:sp>
      <p:sp>
        <p:nvSpPr>
          <p:cNvPr id="7" name="Text Placeholder 6">
            <a:extLst>
              <a:ext uri="{FF2B5EF4-FFF2-40B4-BE49-F238E27FC236}">
                <a16:creationId xmlns:a16="http://schemas.microsoft.com/office/drawing/2014/main" id="{E2F2C164-C018-199C-9BC8-57730E0A5543}"/>
              </a:ext>
            </a:extLst>
          </p:cNvPr>
          <p:cNvSpPr>
            <a:spLocks noGrp="1"/>
          </p:cNvSpPr>
          <p:nvPr>
            <p:ph type="body" sz="quarter" idx="17"/>
          </p:nvPr>
        </p:nvSpPr>
        <p:spPr>
          <a:xfrm>
            <a:off x="584199" y="1386766"/>
            <a:ext cx="11011601" cy="338554"/>
          </a:xfrm>
        </p:spPr>
        <p:txBody>
          <a:bodyPr/>
          <a:lstStyle/>
          <a:p>
            <a:r>
              <a:rPr lang="en-US"/>
              <a:t>Can hardcode a list – or – have the list be dynamic at runtime</a:t>
            </a:r>
          </a:p>
        </p:txBody>
      </p:sp>
      <p:sp>
        <p:nvSpPr>
          <p:cNvPr id="11" name="Rectangle 10">
            <a:extLst>
              <a:ext uri="{FF2B5EF4-FFF2-40B4-BE49-F238E27FC236}">
                <a16:creationId xmlns:a16="http://schemas.microsoft.com/office/drawing/2014/main" id="{8AD02B80-EB29-1C98-954C-1B0D6911067F}"/>
              </a:ext>
            </a:extLst>
          </p:cNvPr>
          <p:cNvSpPr/>
          <p:nvPr/>
        </p:nvSpPr>
        <p:spPr bwMode="auto">
          <a:xfrm>
            <a:off x="584199" y="1988457"/>
            <a:ext cx="5223025" cy="464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defTabSz="932472" fontAlgn="base">
              <a:spcBef>
                <a:spcPct val="0"/>
              </a:spcBef>
              <a:spcAft>
                <a:spcPct val="0"/>
              </a:spcAft>
              <a:buClrTx/>
              <a:buSzTx/>
              <a:buFontTx/>
              <a:buNone/>
              <a:tabLst/>
              <a:defRPr/>
            </a:pPr>
            <a:r>
              <a:rPr lang="en-US" sz="1800">
                <a:solidFill>
                  <a:schemeClr val="tx1"/>
                </a:solidFill>
                <a:latin typeface="+mj-lt"/>
                <a:cs typeface="Segoe UI" panose="020B0502040204020203" pitchFamily="34" charset="0"/>
              </a:rPr>
              <a:t>Fill in each property of the object and get one item created</a:t>
            </a:r>
          </a:p>
        </p:txBody>
      </p:sp>
      <p:pic>
        <p:nvPicPr>
          <p:cNvPr id="2" name="Picture 1" descr="Outlook connector send an email flow action">
            <a:extLst>
              <a:ext uri="{FF2B5EF4-FFF2-40B4-BE49-F238E27FC236}">
                <a16:creationId xmlns:a16="http://schemas.microsoft.com/office/drawing/2014/main" id="{C65C9C4F-B85D-E267-3297-42092EAC4845}"/>
              </a:ext>
            </a:extLst>
          </p:cNvPr>
          <p:cNvPicPr>
            <a:picLocks noChangeAspect="1"/>
          </p:cNvPicPr>
          <p:nvPr/>
        </p:nvPicPr>
        <p:blipFill rotWithShape="1">
          <a:blip r:embed="rId3"/>
          <a:srcRect l="1067" t="2913" r="955"/>
          <a:stretch/>
        </p:blipFill>
        <p:spPr>
          <a:xfrm>
            <a:off x="699799" y="2847975"/>
            <a:ext cx="4991824" cy="2228850"/>
          </a:xfrm>
          <a:prstGeom prst="rect">
            <a:avLst/>
          </a:prstGeom>
          <a:ln>
            <a:solidFill>
              <a:schemeClr val="tx1"/>
            </a:solidFill>
          </a:ln>
        </p:spPr>
      </p:pic>
      <p:sp>
        <p:nvSpPr>
          <p:cNvPr id="12" name="Rectangle 11">
            <a:extLst>
              <a:ext uri="{FF2B5EF4-FFF2-40B4-BE49-F238E27FC236}">
                <a16:creationId xmlns:a16="http://schemas.microsoft.com/office/drawing/2014/main" id="{6BE22A12-FE12-317F-95DB-861453844636}"/>
              </a:ext>
            </a:extLst>
          </p:cNvPr>
          <p:cNvSpPr/>
          <p:nvPr/>
        </p:nvSpPr>
        <p:spPr bwMode="auto">
          <a:xfrm>
            <a:off x="6372775" y="1988457"/>
            <a:ext cx="5031099" cy="464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defTabSz="932472" fontAlgn="base">
              <a:spcBef>
                <a:spcPct val="0"/>
              </a:spcBef>
              <a:spcAft>
                <a:spcPct val="0"/>
              </a:spcAft>
              <a:buClrTx/>
              <a:buSzTx/>
              <a:buFontTx/>
              <a:buNone/>
              <a:tabLst/>
              <a:defRPr/>
            </a:pPr>
            <a:r>
              <a:rPr lang="en-US" sz="1800">
                <a:solidFill>
                  <a:schemeClr val="tx1"/>
                </a:solidFill>
                <a:latin typeface="+mj-lt"/>
                <a:cs typeface="Segoe UI" panose="020B0502040204020203" pitchFamily="34" charset="0"/>
              </a:rPr>
              <a:t>Need to pass in an array that exactly matches the fields</a:t>
            </a:r>
          </a:p>
        </p:txBody>
      </p:sp>
      <p:pic>
        <p:nvPicPr>
          <p:cNvPr id="3" name="Picture 2" descr="Outlook connector send an email flow action">
            <a:extLst>
              <a:ext uri="{FF2B5EF4-FFF2-40B4-BE49-F238E27FC236}">
                <a16:creationId xmlns:a16="http://schemas.microsoft.com/office/drawing/2014/main" id="{93A413B0-E6CF-3FCB-40CF-E10BB2B5CE6C}"/>
              </a:ext>
            </a:extLst>
          </p:cNvPr>
          <p:cNvPicPr>
            <a:picLocks noChangeAspect="1"/>
          </p:cNvPicPr>
          <p:nvPr/>
        </p:nvPicPr>
        <p:blipFill rotWithShape="1">
          <a:blip r:embed="rId4"/>
          <a:srcRect l="1298" t="3504" r="1182"/>
          <a:stretch/>
        </p:blipFill>
        <p:spPr>
          <a:xfrm>
            <a:off x="6490506" y="3040380"/>
            <a:ext cx="4987564" cy="1844040"/>
          </a:xfrm>
          <a:prstGeom prst="rect">
            <a:avLst/>
          </a:prstGeom>
          <a:ln>
            <a:solidFill>
              <a:schemeClr val="tx1"/>
            </a:solidFill>
          </a:ln>
        </p:spPr>
      </p:pic>
    </p:spTree>
    <p:extLst>
      <p:ext uri="{BB962C8B-B14F-4D97-AF65-F5344CB8AC3E}">
        <p14:creationId xmlns:p14="http://schemas.microsoft.com/office/powerpoint/2010/main" val="28462417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p:txBody>
          <a:bodyPr/>
          <a:lstStyle/>
          <a:p>
            <a:r>
              <a:rPr lang="en-US"/>
              <a:t>Checking List Containment or Duplicates</a:t>
            </a:r>
          </a:p>
        </p:txBody>
      </p:sp>
      <p:sp>
        <p:nvSpPr>
          <p:cNvPr id="3" name="Oval 2">
            <a:extLst>
              <a:ext uri="{FF2B5EF4-FFF2-40B4-BE49-F238E27FC236}">
                <a16:creationId xmlns:a16="http://schemas.microsoft.com/office/drawing/2014/main" id="{8EAF93E1-5AF3-8DC8-A4FC-605990A85C5D}"/>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4" name="Text Placeholder 5">
            <a:extLst>
              <a:ext uri="{FF2B5EF4-FFF2-40B4-BE49-F238E27FC236}">
                <a16:creationId xmlns:a16="http://schemas.microsoft.com/office/drawing/2014/main" id="{1079C227-17CA-BA37-D4A2-C06807231C19}"/>
              </a:ext>
            </a:extLst>
          </p:cNvPr>
          <p:cNvSpPr txBox="1">
            <a:spLocks/>
          </p:cNvSpPr>
          <p:nvPr/>
        </p:nvSpPr>
        <p:spPr>
          <a:xfrm>
            <a:off x="1319213" y="1492929"/>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You can use the </a:t>
            </a:r>
            <a:r>
              <a:rPr lang="en-US" sz="2200" b="1"/>
              <a:t>contains() </a:t>
            </a:r>
            <a:r>
              <a:rPr lang="en-US" sz="2200"/>
              <a:t>expression to see if something is in an array</a:t>
            </a:r>
          </a:p>
        </p:txBody>
      </p:sp>
      <p:sp>
        <p:nvSpPr>
          <p:cNvPr id="5" name="Oval 4">
            <a:extLst>
              <a:ext uri="{FF2B5EF4-FFF2-40B4-BE49-F238E27FC236}">
                <a16:creationId xmlns:a16="http://schemas.microsoft.com/office/drawing/2014/main" id="{B72B1306-2291-DC3D-57D9-4D4ECE89F999}"/>
              </a:ext>
              <a:ext uri="{C183D7F6-B498-43B3-948B-1728B52AA6E4}">
                <adec:decorative xmlns:adec="http://schemas.microsoft.com/office/drawing/2017/decorative" val="0"/>
              </a:ext>
            </a:extLst>
          </p:cNvPr>
          <p:cNvSpPr>
            <a:spLocks/>
          </p:cNvSpPr>
          <p:nvPr/>
        </p:nvSpPr>
        <p:spPr bwMode="auto">
          <a:xfrm>
            <a:off x="588963" y="214660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6" name="Text Placeholder 1">
            <a:extLst>
              <a:ext uri="{FF2B5EF4-FFF2-40B4-BE49-F238E27FC236}">
                <a16:creationId xmlns:a16="http://schemas.microsoft.com/office/drawing/2014/main" id="{A56F324E-299B-ED73-B6C3-E1F4247C0854}"/>
              </a:ext>
            </a:extLst>
          </p:cNvPr>
          <p:cNvSpPr txBox="1">
            <a:spLocks/>
          </p:cNvSpPr>
          <p:nvPr/>
        </p:nvSpPr>
        <p:spPr>
          <a:xfrm>
            <a:off x="1319213" y="2252769"/>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Use the </a:t>
            </a:r>
            <a:r>
              <a:rPr lang="en-US" sz="2200" b="1"/>
              <a:t>union() </a:t>
            </a:r>
            <a:r>
              <a:rPr lang="en-US" sz="2200"/>
              <a:t>function with the array twice to get a set of unique items</a:t>
            </a:r>
          </a:p>
        </p:txBody>
      </p:sp>
    </p:spTree>
    <p:extLst>
      <p:ext uri="{BB962C8B-B14F-4D97-AF65-F5344CB8AC3E}">
        <p14:creationId xmlns:p14="http://schemas.microsoft.com/office/powerpoint/2010/main" val="6639277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1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0688637" cy="1015663"/>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dirty="0">
                <a:latin typeface="+mn-lt"/>
              </a:rPr>
              <a:t>Power Automate Cloud Flows is an online workflow service that automates actions across the most common apps and services​ enabling users to synchronize files, get notifications, collect data, and more, all without needing to write code.</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2618842"/>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963" y="3092197"/>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1</a:t>
            </a:r>
          </a:p>
        </p:txBody>
      </p:sp>
      <p:sp>
        <p:nvSpPr>
          <p:cNvPr id="39" name="TextBox 38">
            <a:extLst>
              <a:ext uri="{FF2B5EF4-FFF2-40B4-BE49-F238E27FC236}">
                <a16:creationId xmlns:a16="http://schemas.microsoft.com/office/drawing/2014/main" id="{E9132288-0425-A94E-42F5-3597E163D7A4}"/>
              </a:ext>
            </a:extLst>
          </p:cNvPr>
          <p:cNvSpPr txBox="1">
            <a:spLocks/>
          </p:cNvSpPr>
          <p:nvPr/>
        </p:nvSpPr>
        <p:spPr>
          <a:xfrm>
            <a:off x="1211579" y="3183081"/>
            <a:ext cx="9351646"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Create a cloud flow </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963" y="3716058"/>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2</a:t>
            </a:r>
          </a:p>
        </p:txBody>
      </p:sp>
      <p:sp>
        <p:nvSpPr>
          <p:cNvPr id="41" name="TextBox 40">
            <a:extLst>
              <a:ext uri="{FF2B5EF4-FFF2-40B4-BE49-F238E27FC236}">
                <a16:creationId xmlns:a16="http://schemas.microsoft.com/office/drawing/2014/main" id="{E2EEE781-078E-3E00-1040-5717DFC5B5E0}"/>
              </a:ext>
            </a:extLst>
          </p:cNvPr>
          <p:cNvSpPr txBox="1">
            <a:spLocks/>
          </p:cNvSpPr>
          <p:nvPr/>
        </p:nvSpPr>
        <p:spPr>
          <a:xfrm>
            <a:off x="1211579" y="3806942"/>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Identify the different trigger types for cloud flows </a:t>
            </a:r>
          </a:p>
        </p:txBody>
      </p:sp>
      <p:sp>
        <p:nvSpPr>
          <p:cNvPr id="2" name="Oval 1">
            <a:extLst>
              <a:ext uri="{FF2B5EF4-FFF2-40B4-BE49-F238E27FC236}">
                <a16:creationId xmlns:a16="http://schemas.microsoft.com/office/drawing/2014/main" id="{18B50F0F-C704-41D3-D110-A1E23A3B834A}"/>
              </a:ext>
            </a:extLst>
          </p:cNvPr>
          <p:cNvSpPr>
            <a:spLocks/>
          </p:cNvSpPr>
          <p:nvPr/>
        </p:nvSpPr>
        <p:spPr bwMode="auto">
          <a:xfrm>
            <a:off x="588963" y="4339919"/>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3</a:t>
            </a:r>
          </a:p>
        </p:txBody>
      </p:sp>
      <p:sp>
        <p:nvSpPr>
          <p:cNvPr id="3" name="TextBox 2">
            <a:extLst>
              <a:ext uri="{FF2B5EF4-FFF2-40B4-BE49-F238E27FC236}">
                <a16:creationId xmlns:a16="http://schemas.microsoft.com/office/drawing/2014/main" id="{4287099D-49B8-CDE2-851A-1E9FDB63D2D4}"/>
              </a:ext>
            </a:extLst>
          </p:cNvPr>
          <p:cNvSpPr txBox="1">
            <a:spLocks/>
          </p:cNvSpPr>
          <p:nvPr/>
        </p:nvSpPr>
        <p:spPr>
          <a:xfrm>
            <a:off x="1211579" y="4430803"/>
            <a:ext cx="9351646"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Run and test a cloud flow</a:t>
            </a:r>
          </a:p>
        </p:txBody>
      </p:sp>
      <p:sp>
        <p:nvSpPr>
          <p:cNvPr id="4" name="Oval 3">
            <a:extLst>
              <a:ext uri="{FF2B5EF4-FFF2-40B4-BE49-F238E27FC236}">
                <a16:creationId xmlns:a16="http://schemas.microsoft.com/office/drawing/2014/main" id="{4EDFC08F-D248-B81C-1570-DAB5A0B6DF65}"/>
              </a:ext>
            </a:extLst>
          </p:cNvPr>
          <p:cNvSpPr>
            <a:spLocks/>
          </p:cNvSpPr>
          <p:nvPr/>
        </p:nvSpPr>
        <p:spPr bwMode="auto">
          <a:xfrm>
            <a:off x="588963" y="496378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4</a:t>
            </a:r>
          </a:p>
        </p:txBody>
      </p:sp>
      <p:sp>
        <p:nvSpPr>
          <p:cNvPr id="5" name="TextBox 4">
            <a:extLst>
              <a:ext uri="{FF2B5EF4-FFF2-40B4-BE49-F238E27FC236}">
                <a16:creationId xmlns:a16="http://schemas.microsoft.com/office/drawing/2014/main" id="{BE756F52-0193-CFC4-2630-84E0504F1CF5}"/>
              </a:ext>
            </a:extLst>
          </p:cNvPr>
          <p:cNvSpPr txBox="1">
            <a:spLocks/>
          </p:cNvSpPr>
          <p:nvPr/>
        </p:nvSpPr>
        <p:spPr>
          <a:xfrm>
            <a:off x="1211579" y="5054665"/>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Debug solutions by using Power Automate cloud flows debugging features </a:t>
            </a:r>
          </a:p>
        </p:txBody>
      </p:sp>
    </p:spTree>
    <p:extLst>
      <p:ext uri="{BB962C8B-B14F-4D97-AF65-F5344CB8AC3E}">
        <p14:creationId xmlns:p14="http://schemas.microsoft.com/office/powerpoint/2010/main" val="19914382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FC86F-4D33-97A5-68DD-E748D5B8D609}"/>
              </a:ext>
            </a:extLst>
          </p:cNvPr>
          <p:cNvSpPr>
            <a:spLocks noGrp="1"/>
          </p:cNvSpPr>
          <p:nvPr>
            <p:ph type="title"/>
          </p:nvPr>
        </p:nvSpPr>
        <p:spPr/>
        <p:txBody>
          <a:bodyPr/>
          <a:lstStyle/>
          <a:p>
            <a:r>
              <a:rPr lang="en-US"/>
              <a:t>Building Objects Directly</a:t>
            </a:r>
          </a:p>
        </p:txBody>
      </p:sp>
      <p:sp>
        <p:nvSpPr>
          <p:cNvPr id="3" name="Text Placeholder 2">
            <a:extLst>
              <a:ext uri="{FF2B5EF4-FFF2-40B4-BE49-F238E27FC236}">
                <a16:creationId xmlns:a16="http://schemas.microsoft.com/office/drawing/2014/main" id="{D6670C98-03ED-65D6-1ED6-CD005FD5DFB6}"/>
              </a:ext>
            </a:extLst>
          </p:cNvPr>
          <p:cNvSpPr>
            <a:spLocks noGrp="1"/>
          </p:cNvSpPr>
          <p:nvPr>
            <p:ph type="body" sz="quarter" idx="17"/>
          </p:nvPr>
        </p:nvSpPr>
        <p:spPr>
          <a:xfrm>
            <a:off x="584199" y="1386766"/>
            <a:ext cx="11011601" cy="677108"/>
          </a:xfrm>
        </p:spPr>
        <p:txBody>
          <a:bodyPr/>
          <a:lstStyle/>
          <a:p>
            <a:r>
              <a:rPr lang="en-US">
                <a:latin typeface="+mn-lt"/>
              </a:rPr>
              <a:t>You may need to use Compose to build an object or an array. Use JSON syntax on the Compose action</a:t>
            </a:r>
          </a:p>
        </p:txBody>
      </p:sp>
      <p:sp>
        <p:nvSpPr>
          <p:cNvPr id="4" name="Text Placeholder 2">
            <a:extLst>
              <a:ext uri="{FF2B5EF4-FFF2-40B4-BE49-F238E27FC236}">
                <a16:creationId xmlns:a16="http://schemas.microsoft.com/office/drawing/2014/main" id="{4826AC56-EA02-F577-2976-0474D3A442ED}"/>
              </a:ext>
            </a:extLst>
          </p:cNvPr>
          <p:cNvSpPr txBox="1">
            <a:spLocks/>
          </p:cNvSpPr>
          <p:nvPr/>
        </p:nvSpPr>
        <p:spPr>
          <a:xfrm>
            <a:off x="584199" y="2235200"/>
            <a:ext cx="11011601" cy="3236033"/>
          </a:xfrm>
          <a:prstGeom prst="rect">
            <a:avLst/>
          </a:prstGeom>
          <a:ln w="38100">
            <a:solidFill>
              <a:srgbClr val="C73ECC"/>
            </a:solidFill>
          </a:ln>
        </p:spPr>
        <p:txBody>
          <a:bodyPr vert="horz" wrap="square" lIns="91440" tIns="45720" rIns="91440" bIns="4572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Consolas" panose="020B0609020204030204" pitchFamily="49" charset="0"/>
                <a:ea typeface="+mn-ea"/>
                <a:cs typeface="+mn-cs"/>
              </a:rPr>
              <a:t>{</a:t>
            </a:r>
          </a:p>
          <a:p>
            <a:pPr marL="224097"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Consolas" panose="020B0609020204030204" pitchFamily="49" charset="0"/>
                <a:ea typeface="+mn-ea"/>
                <a:cs typeface="+mn-cs"/>
              </a:rPr>
              <a:t>	"key" : "value"</a:t>
            </a:r>
          </a:p>
          <a:p>
            <a:pPr marL="224097"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Consolas" panose="020B0609020204030204" pitchFamily="49" charset="0"/>
                <a:ea typeface="+mn-ea"/>
                <a:cs typeface="+mn-cs"/>
              </a:rPr>
              <a:t>}</a:t>
            </a:r>
          </a:p>
          <a:p>
            <a:pPr marL="224097"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effectLst/>
              <a:uLnTx/>
              <a:uFillTx/>
              <a:latin typeface="Consolas" panose="020B0609020204030204" pitchFamily="49" charset="0"/>
              <a:ea typeface="+mn-ea"/>
              <a:cs typeface="+mn-cs"/>
            </a:endParaRPr>
          </a:p>
          <a:p>
            <a:pPr marL="224097"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Consolas" panose="020B0609020204030204" pitchFamily="49" charset="0"/>
                <a:ea typeface="+mn-ea"/>
                <a:cs typeface="+mn-cs"/>
              </a:rPr>
              <a:t>[</a:t>
            </a:r>
          </a:p>
          <a:p>
            <a:pPr marL="224097"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Consolas" panose="020B0609020204030204" pitchFamily="49" charset="0"/>
                <a:ea typeface="+mn-ea"/>
                <a:cs typeface="+mn-cs"/>
              </a:rPr>
              <a:t>	"Bob",</a:t>
            </a:r>
          </a:p>
          <a:p>
            <a:pPr marL="224097"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Consolas" panose="020B0609020204030204" pitchFamily="49" charset="0"/>
                <a:ea typeface="+mn-ea"/>
                <a:cs typeface="+mn-cs"/>
              </a:rPr>
              <a:t>	"Jane"</a:t>
            </a:r>
          </a:p>
          <a:p>
            <a:pPr marL="224097"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Consolas" panose="020B0609020204030204" pitchFamily="49" charset="0"/>
                <a:ea typeface="+mn-ea"/>
                <a:cs typeface="+mn-cs"/>
              </a:rPr>
              <a:t>]</a:t>
            </a:r>
          </a:p>
        </p:txBody>
      </p:sp>
      <p:sp>
        <p:nvSpPr>
          <p:cNvPr id="5" name="Text Placeholder 2">
            <a:extLst>
              <a:ext uri="{FF2B5EF4-FFF2-40B4-BE49-F238E27FC236}">
                <a16:creationId xmlns:a16="http://schemas.microsoft.com/office/drawing/2014/main" id="{900DB671-2073-7E30-2C77-002179900D6B}"/>
              </a:ext>
            </a:extLst>
          </p:cNvPr>
          <p:cNvSpPr txBox="1">
            <a:spLocks/>
          </p:cNvSpPr>
          <p:nvPr/>
        </p:nvSpPr>
        <p:spPr>
          <a:xfrm>
            <a:off x="584199" y="5642559"/>
            <a:ext cx="11011601" cy="630225"/>
          </a:xfrm>
          <a:prstGeom prst="rect">
            <a:avLst/>
          </a:prstGeom>
          <a:ln w="38100">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effectLst/>
                <a:uLnTx/>
                <a:uFillTx/>
                <a:latin typeface="+mn-lt"/>
                <a:ea typeface="+mn-ea"/>
                <a:cs typeface="Segoe UI" panose="020B0502040204020203" pitchFamily="34" charset="0"/>
              </a:rPr>
              <a:t>Expressions to build objects or arrays, such as </a:t>
            </a:r>
            <a:r>
              <a:rPr kumimoji="0" lang="en-US" sz="2000" b="1" i="0" u="none" strike="noStrike" kern="1200" cap="none" spc="0" normalizeH="0" baseline="0" noProof="0" err="1">
                <a:ln>
                  <a:noFill/>
                </a:ln>
                <a:effectLst/>
                <a:uLnTx/>
                <a:uFillTx/>
                <a:latin typeface="+mn-lt"/>
                <a:ea typeface="+mn-ea"/>
                <a:cs typeface="Segoe UI" panose="020B0502040204020203" pitchFamily="34" charset="0"/>
              </a:rPr>
              <a:t>setProperty</a:t>
            </a:r>
            <a:r>
              <a:rPr kumimoji="0" lang="en-US" sz="2000" b="0" i="0" u="none" strike="noStrike" kern="1200" cap="none" spc="0" normalizeH="0" baseline="0" noProof="0">
                <a:ln>
                  <a:noFill/>
                </a:ln>
                <a:effectLst/>
                <a:uLnTx/>
                <a:uFillTx/>
                <a:latin typeface="+mn-lt"/>
                <a:ea typeface="+mn-ea"/>
                <a:cs typeface="Segoe UI" panose="020B0502040204020203" pitchFamily="34" charset="0"/>
              </a:rPr>
              <a:t>, </a:t>
            </a:r>
            <a:r>
              <a:rPr kumimoji="0" lang="en-US" sz="2000" b="1" i="0" u="none" strike="noStrike" kern="1200" cap="none" spc="0" normalizeH="0" baseline="0" noProof="0" err="1">
                <a:ln>
                  <a:noFill/>
                </a:ln>
                <a:effectLst/>
                <a:uLnTx/>
                <a:uFillTx/>
                <a:latin typeface="+mn-lt"/>
                <a:ea typeface="+mn-ea"/>
                <a:cs typeface="Segoe UI" panose="020B0502040204020203" pitchFamily="34" charset="0"/>
              </a:rPr>
              <a:t>addProperty</a:t>
            </a:r>
            <a:r>
              <a:rPr kumimoji="0" lang="en-US" sz="2000" b="0" i="0" u="none" strike="noStrike" kern="1200" cap="none" spc="0" normalizeH="0" baseline="0" noProof="0">
                <a:ln>
                  <a:noFill/>
                </a:ln>
                <a:effectLst/>
                <a:uLnTx/>
                <a:uFillTx/>
                <a:latin typeface="+mn-lt"/>
                <a:ea typeface="+mn-ea"/>
                <a:cs typeface="Segoe UI" panose="020B0502040204020203" pitchFamily="34" charset="0"/>
              </a:rPr>
              <a:t> or </a:t>
            </a:r>
            <a:r>
              <a:rPr kumimoji="0" lang="en-US" sz="2000" b="1" i="0" u="none" strike="noStrike" kern="1200" cap="none" spc="0" normalizeH="0" baseline="0" noProof="0" err="1">
                <a:ln>
                  <a:noFill/>
                </a:ln>
                <a:effectLst/>
                <a:uLnTx/>
                <a:uFillTx/>
                <a:latin typeface="+mn-lt"/>
                <a:ea typeface="+mn-ea"/>
                <a:cs typeface="Segoe UI" panose="020B0502040204020203" pitchFamily="34" charset="0"/>
              </a:rPr>
              <a:t>removeProperty</a:t>
            </a:r>
            <a:endParaRPr kumimoji="0" lang="en-US" sz="2000" b="0" i="0" u="none" strike="noStrike" kern="1200" cap="none" spc="0" normalizeH="0" baseline="0" noProof="0">
              <a:ln>
                <a:noFill/>
              </a:ln>
              <a:effectLst/>
              <a:uLnTx/>
              <a:uFillTx/>
              <a:latin typeface="+mn-lt"/>
              <a:ea typeface="+mn-ea"/>
              <a:cs typeface="Segoe UI" panose="020B0502040204020203" pitchFamily="34" charset="0"/>
            </a:endParaRPr>
          </a:p>
        </p:txBody>
      </p:sp>
    </p:spTree>
    <p:extLst>
      <p:ext uri="{BB962C8B-B14F-4D97-AF65-F5344CB8AC3E}">
        <p14:creationId xmlns:p14="http://schemas.microsoft.com/office/powerpoint/2010/main" val="21138355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4BAD-37DB-C536-8DE3-764C763B0C4B}"/>
              </a:ext>
            </a:extLst>
          </p:cNvPr>
          <p:cNvSpPr>
            <a:spLocks noGrp="1"/>
          </p:cNvSpPr>
          <p:nvPr>
            <p:ph type="title"/>
          </p:nvPr>
        </p:nvSpPr>
        <p:spPr/>
        <p:txBody>
          <a:bodyPr/>
          <a:lstStyle/>
          <a:p>
            <a:r>
              <a:rPr lang="en-US"/>
              <a:t>Escaping Rules</a:t>
            </a:r>
          </a:p>
        </p:txBody>
      </p:sp>
      <p:sp>
        <p:nvSpPr>
          <p:cNvPr id="4" name="Oval 3">
            <a:extLst>
              <a:ext uri="{FF2B5EF4-FFF2-40B4-BE49-F238E27FC236}">
                <a16:creationId xmlns:a16="http://schemas.microsoft.com/office/drawing/2014/main" id="{A6A59BCC-FC32-8CC3-4ECE-3A9107EBD4C4}"/>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5" name="Text Placeholder 5">
            <a:extLst>
              <a:ext uri="{FF2B5EF4-FFF2-40B4-BE49-F238E27FC236}">
                <a16:creationId xmlns:a16="http://schemas.microsoft.com/office/drawing/2014/main" id="{1B73F551-BAFA-CE9B-7F9C-1C247C7299C4}"/>
              </a:ext>
            </a:extLst>
          </p:cNvPr>
          <p:cNvSpPr txBox="1">
            <a:spLocks/>
          </p:cNvSpPr>
          <p:nvPr/>
        </p:nvSpPr>
        <p:spPr>
          <a:xfrm>
            <a:off x="1319213" y="1323652"/>
            <a:ext cx="10280650" cy="67710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When you are directly using the expression language you may need to escape certain characters</a:t>
            </a:r>
          </a:p>
        </p:txBody>
      </p:sp>
      <p:sp>
        <p:nvSpPr>
          <p:cNvPr id="6" name="Oval 5">
            <a:extLst>
              <a:ext uri="{FF2B5EF4-FFF2-40B4-BE49-F238E27FC236}">
                <a16:creationId xmlns:a16="http://schemas.microsoft.com/office/drawing/2014/main" id="{184867FD-A534-879F-9356-082B038F1AA9}"/>
              </a:ext>
              <a:ext uri="{C183D7F6-B498-43B3-948B-1728B52AA6E4}">
                <adec:decorative xmlns:adec="http://schemas.microsoft.com/office/drawing/2017/decorative" val="0"/>
              </a:ext>
            </a:extLst>
          </p:cNvPr>
          <p:cNvSpPr>
            <a:spLocks/>
          </p:cNvSpPr>
          <p:nvPr/>
        </p:nvSpPr>
        <p:spPr bwMode="auto">
          <a:xfrm>
            <a:off x="588963" y="214660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7" name="Text Placeholder 1">
            <a:extLst>
              <a:ext uri="{FF2B5EF4-FFF2-40B4-BE49-F238E27FC236}">
                <a16:creationId xmlns:a16="http://schemas.microsoft.com/office/drawing/2014/main" id="{4F93C2CB-9168-5B35-E50F-429B91621333}"/>
              </a:ext>
            </a:extLst>
          </p:cNvPr>
          <p:cNvSpPr txBox="1">
            <a:spLocks/>
          </p:cNvSpPr>
          <p:nvPr/>
        </p:nvSpPr>
        <p:spPr>
          <a:xfrm>
            <a:off x="1319213" y="2252769"/>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Using strings with a single quote character</a:t>
            </a:r>
          </a:p>
        </p:txBody>
      </p:sp>
      <p:sp>
        <p:nvSpPr>
          <p:cNvPr id="8" name="Oval 7">
            <a:extLst>
              <a:ext uri="{FF2B5EF4-FFF2-40B4-BE49-F238E27FC236}">
                <a16:creationId xmlns:a16="http://schemas.microsoft.com/office/drawing/2014/main" id="{E7B20E5F-ABBC-FBB6-4C8D-9F903A87987F}"/>
              </a:ext>
              <a:ext uri="{C183D7F6-B498-43B3-948B-1728B52AA6E4}">
                <adec:decorative xmlns:adec="http://schemas.microsoft.com/office/drawing/2017/decorative" val="0"/>
              </a:ext>
            </a:extLst>
          </p:cNvPr>
          <p:cNvSpPr>
            <a:spLocks/>
          </p:cNvSpPr>
          <p:nvPr/>
        </p:nvSpPr>
        <p:spPr bwMode="auto">
          <a:xfrm>
            <a:off x="588963" y="290644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9" name="Text Placeholder 2">
            <a:extLst>
              <a:ext uri="{FF2B5EF4-FFF2-40B4-BE49-F238E27FC236}">
                <a16:creationId xmlns:a16="http://schemas.microsoft.com/office/drawing/2014/main" id="{B05C79E9-70DE-12F9-5E8B-4B20119EC8C5}"/>
              </a:ext>
            </a:extLst>
          </p:cNvPr>
          <p:cNvSpPr txBox="1">
            <a:spLocks/>
          </p:cNvSpPr>
          <p:nvPr/>
        </p:nvSpPr>
        <p:spPr>
          <a:xfrm>
            <a:off x="1319213" y="3012607"/>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@substring(‘It’’s A Great Day!’,1,5)</a:t>
            </a:r>
          </a:p>
        </p:txBody>
      </p:sp>
      <p:sp>
        <p:nvSpPr>
          <p:cNvPr id="10" name="Oval 9">
            <a:extLst>
              <a:ext uri="{FF2B5EF4-FFF2-40B4-BE49-F238E27FC236}">
                <a16:creationId xmlns:a16="http://schemas.microsoft.com/office/drawing/2014/main" id="{1B483ECF-92AB-10F0-4CE1-A509BBF05DAF}"/>
              </a:ext>
              <a:ext uri="{C183D7F6-B498-43B3-948B-1728B52AA6E4}">
                <adec:decorative xmlns:adec="http://schemas.microsoft.com/office/drawing/2017/decorative" val="0"/>
              </a:ext>
            </a:extLst>
          </p:cNvPr>
          <p:cNvSpPr>
            <a:spLocks/>
          </p:cNvSpPr>
          <p:nvPr/>
        </p:nvSpPr>
        <p:spPr bwMode="auto">
          <a:xfrm>
            <a:off x="588963" y="3666285"/>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11" name="Text Placeholder 5">
            <a:extLst>
              <a:ext uri="{FF2B5EF4-FFF2-40B4-BE49-F238E27FC236}">
                <a16:creationId xmlns:a16="http://schemas.microsoft.com/office/drawing/2014/main" id="{4A4D56EE-EE17-D8B4-1C9E-C425DF493DE5}"/>
              </a:ext>
            </a:extLst>
          </p:cNvPr>
          <p:cNvSpPr txBox="1">
            <a:spLocks/>
          </p:cNvSpPr>
          <p:nvPr/>
        </p:nvSpPr>
        <p:spPr>
          <a:xfrm>
            <a:off x="1319213" y="3772446"/>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Using spaces in action names: @body(‘Name_with_spaces’)</a:t>
            </a:r>
          </a:p>
        </p:txBody>
      </p:sp>
      <p:sp>
        <p:nvSpPr>
          <p:cNvPr id="12" name="Oval 11">
            <a:extLst>
              <a:ext uri="{FF2B5EF4-FFF2-40B4-BE49-F238E27FC236}">
                <a16:creationId xmlns:a16="http://schemas.microsoft.com/office/drawing/2014/main" id="{222AE3D0-1863-AB57-EF57-58BCE3578EC0}"/>
              </a:ext>
              <a:ext uri="{C183D7F6-B498-43B3-948B-1728B52AA6E4}">
                <adec:decorative xmlns:adec="http://schemas.microsoft.com/office/drawing/2017/decorative" val="0"/>
              </a:ext>
            </a:extLst>
          </p:cNvPr>
          <p:cNvSpPr>
            <a:spLocks/>
          </p:cNvSpPr>
          <p:nvPr/>
        </p:nvSpPr>
        <p:spPr bwMode="auto">
          <a:xfrm>
            <a:off x="588963" y="442612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5</a:t>
            </a:r>
            <a:endParaRPr lang="en-IN" sz="2400" b="1">
              <a:solidFill>
                <a:schemeClr val="tx1"/>
              </a:solidFill>
            </a:endParaRPr>
          </a:p>
        </p:txBody>
      </p:sp>
      <p:sp>
        <p:nvSpPr>
          <p:cNvPr id="13" name="Text Placeholder 1">
            <a:extLst>
              <a:ext uri="{FF2B5EF4-FFF2-40B4-BE49-F238E27FC236}">
                <a16:creationId xmlns:a16="http://schemas.microsoft.com/office/drawing/2014/main" id="{4B0D4419-31CB-F023-9492-DDF127C966D7}"/>
              </a:ext>
            </a:extLst>
          </p:cNvPr>
          <p:cNvSpPr txBox="1">
            <a:spLocks/>
          </p:cNvSpPr>
          <p:nvPr/>
        </p:nvSpPr>
        <p:spPr>
          <a:xfrm>
            <a:off x="1319213" y="4532284"/>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Building an object you need to escape ‘@’</a:t>
            </a:r>
          </a:p>
        </p:txBody>
      </p:sp>
      <p:sp>
        <p:nvSpPr>
          <p:cNvPr id="14" name="Text Placeholder 1">
            <a:extLst>
              <a:ext uri="{FF2B5EF4-FFF2-40B4-BE49-F238E27FC236}">
                <a16:creationId xmlns:a16="http://schemas.microsoft.com/office/drawing/2014/main" id="{604807A7-D0AF-558E-2D3B-FDAA27390994}"/>
              </a:ext>
            </a:extLst>
          </p:cNvPr>
          <p:cNvSpPr txBox="1">
            <a:spLocks/>
          </p:cNvSpPr>
          <p:nvPr/>
        </p:nvSpPr>
        <p:spPr>
          <a:xfrm>
            <a:off x="1319213" y="5030052"/>
            <a:ext cx="10280650" cy="1050708"/>
          </a:xfrm>
          <a:prstGeom prst="rect">
            <a:avLst/>
          </a:prstGeom>
          <a:solidFill>
            <a:schemeClr val="bg1"/>
          </a:solidFill>
          <a:ln w="38100">
            <a:noFill/>
          </a:ln>
        </p:spPr>
        <p:txBody>
          <a:bodyPr lIns="0" tIns="0" rIns="0" bIns="0" anchor="t">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228600"/>
            <a:r>
              <a:rPr lang="en-US" sz="1800" dirty="0"/>
              <a:t>{</a:t>
            </a:r>
          </a:p>
          <a:p>
            <a:pPr marL="342900" lvl="1" indent="-228600"/>
            <a:r>
              <a:rPr lang="en-US" sz="1800" dirty="0"/>
              <a:t>	“@@</a:t>
            </a:r>
            <a:r>
              <a:rPr lang="en-US" sz="1800" dirty="0" err="1"/>
              <a:t>Odata.type</a:t>
            </a:r>
            <a:r>
              <a:rPr lang="en-US" sz="1800" dirty="0"/>
              <a:t>” : “”</a:t>
            </a:r>
          </a:p>
          <a:p>
            <a:pPr marL="342900" lvl="1" indent="-228600"/>
            <a:r>
              <a:rPr lang="en-US" sz="1800" dirty="0"/>
              <a:t>}</a:t>
            </a:r>
          </a:p>
        </p:txBody>
      </p:sp>
    </p:spTree>
    <p:extLst>
      <p:ext uri="{BB962C8B-B14F-4D97-AF65-F5344CB8AC3E}">
        <p14:creationId xmlns:p14="http://schemas.microsoft.com/office/powerpoint/2010/main" val="234047919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930F-7D2A-AA75-62B5-B78DA3BDDD0A}"/>
              </a:ext>
            </a:extLst>
          </p:cNvPr>
          <p:cNvSpPr>
            <a:spLocks noGrp="1"/>
          </p:cNvSpPr>
          <p:nvPr>
            <p:ph type="title"/>
          </p:nvPr>
        </p:nvSpPr>
        <p:spPr/>
        <p:txBody>
          <a:bodyPr/>
          <a:lstStyle/>
          <a:p>
            <a:r>
              <a:rPr lang="en-US"/>
              <a:t>Using Objects</a:t>
            </a:r>
          </a:p>
        </p:txBody>
      </p:sp>
      <p:sp>
        <p:nvSpPr>
          <p:cNvPr id="3" name="Oval 2">
            <a:extLst>
              <a:ext uri="{FF2B5EF4-FFF2-40B4-BE49-F238E27FC236}">
                <a16:creationId xmlns:a16="http://schemas.microsoft.com/office/drawing/2014/main" id="{ABA14A8F-ADD5-27A1-A917-031EC83B139E}"/>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4" name="Text Placeholder 5">
            <a:extLst>
              <a:ext uri="{FF2B5EF4-FFF2-40B4-BE49-F238E27FC236}">
                <a16:creationId xmlns:a16="http://schemas.microsoft.com/office/drawing/2014/main" id="{A224F4CE-8676-4212-4DAA-29AF9D4E0484}"/>
              </a:ext>
            </a:extLst>
          </p:cNvPr>
          <p:cNvSpPr txBox="1">
            <a:spLocks/>
          </p:cNvSpPr>
          <p:nvPr/>
        </p:nvSpPr>
        <p:spPr>
          <a:xfrm>
            <a:off x="1319213" y="1492929"/>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set/get/</a:t>
            </a:r>
            <a:r>
              <a:rPr lang="en-US" sz="2200" err="1"/>
              <a:t>addProperty</a:t>
            </a:r>
            <a:endParaRPr lang="en-US" sz="2200"/>
          </a:p>
        </p:txBody>
      </p:sp>
      <p:sp>
        <p:nvSpPr>
          <p:cNvPr id="5" name="Oval 4">
            <a:extLst>
              <a:ext uri="{FF2B5EF4-FFF2-40B4-BE49-F238E27FC236}">
                <a16:creationId xmlns:a16="http://schemas.microsoft.com/office/drawing/2014/main" id="{97EED83C-3D77-52E1-9602-5F01E963AE3E}"/>
              </a:ext>
              <a:ext uri="{C183D7F6-B498-43B3-948B-1728B52AA6E4}">
                <adec:decorative xmlns:adec="http://schemas.microsoft.com/office/drawing/2017/decorative" val="0"/>
              </a:ext>
            </a:extLst>
          </p:cNvPr>
          <p:cNvSpPr>
            <a:spLocks/>
          </p:cNvSpPr>
          <p:nvPr/>
        </p:nvSpPr>
        <p:spPr bwMode="auto">
          <a:xfrm>
            <a:off x="588963" y="214660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6" name="Text Placeholder 1">
            <a:extLst>
              <a:ext uri="{FF2B5EF4-FFF2-40B4-BE49-F238E27FC236}">
                <a16:creationId xmlns:a16="http://schemas.microsoft.com/office/drawing/2014/main" id="{46822E97-B0B9-50A6-6084-E89C354D4E83}"/>
              </a:ext>
            </a:extLst>
          </p:cNvPr>
          <p:cNvSpPr txBox="1">
            <a:spLocks/>
          </p:cNvSpPr>
          <p:nvPr/>
        </p:nvSpPr>
        <p:spPr>
          <a:xfrm>
            <a:off x="1319213" y="2252769"/>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Returns the object</a:t>
            </a:r>
          </a:p>
        </p:txBody>
      </p:sp>
      <p:sp>
        <p:nvSpPr>
          <p:cNvPr id="7" name="Oval 6">
            <a:extLst>
              <a:ext uri="{FF2B5EF4-FFF2-40B4-BE49-F238E27FC236}">
                <a16:creationId xmlns:a16="http://schemas.microsoft.com/office/drawing/2014/main" id="{9F69B8E4-D0FE-8C33-D715-FC7E9FB1CBCE}"/>
              </a:ext>
              <a:ext uri="{C183D7F6-B498-43B3-948B-1728B52AA6E4}">
                <adec:decorative xmlns:adec="http://schemas.microsoft.com/office/drawing/2017/decorative" val="0"/>
              </a:ext>
            </a:extLst>
          </p:cNvPr>
          <p:cNvSpPr>
            <a:spLocks/>
          </p:cNvSpPr>
          <p:nvPr/>
        </p:nvSpPr>
        <p:spPr bwMode="auto">
          <a:xfrm>
            <a:off x="588963" y="290644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8" name="Text Placeholder 2">
            <a:extLst>
              <a:ext uri="{FF2B5EF4-FFF2-40B4-BE49-F238E27FC236}">
                <a16:creationId xmlns:a16="http://schemas.microsoft.com/office/drawing/2014/main" id="{609577AC-2EA4-4943-8774-D31389E5614B}"/>
              </a:ext>
            </a:extLst>
          </p:cNvPr>
          <p:cNvSpPr txBox="1">
            <a:spLocks/>
          </p:cNvSpPr>
          <p:nvPr/>
        </p:nvSpPr>
        <p:spPr>
          <a:xfrm>
            <a:off x="1319213" y="3012606"/>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To set variable use intermediate Compose</a:t>
            </a:r>
          </a:p>
        </p:txBody>
      </p:sp>
      <p:sp>
        <p:nvSpPr>
          <p:cNvPr id="9" name="Oval 8">
            <a:extLst>
              <a:ext uri="{FF2B5EF4-FFF2-40B4-BE49-F238E27FC236}">
                <a16:creationId xmlns:a16="http://schemas.microsoft.com/office/drawing/2014/main" id="{C597D2FC-CC8E-B710-0A90-59B9F6A1A3C8}"/>
              </a:ext>
              <a:ext uri="{C183D7F6-B498-43B3-948B-1728B52AA6E4}">
                <adec:decorative xmlns:adec="http://schemas.microsoft.com/office/drawing/2017/decorative" val="0"/>
              </a:ext>
            </a:extLst>
          </p:cNvPr>
          <p:cNvSpPr>
            <a:spLocks/>
          </p:cNvSpPr>
          <p:nvPr/>
        </p:nvSpPr>
        <p:spPr bwMode="auto">
          <a:xfrm>
            <a:off x="588963" y="3666285"/>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10" name="Text Placeholder 5">
            <a:extLst>
              <a:ext uri="{FF2B5EF4-FFF2-40B4-BE49-F238E27FC236}">
                <a16:creationId xmlns:a16="http://schemas.microsoft.com/office/drawing/2014/main" id="{0F0D9EFC-A72F-340E-6F87-8D73BE0E68BF}"/>
              </a:ext>
            </a:extLst>
          </p:cNvPr>
          <p:cNvSpPr txBox="1">
            <a:spLocks/>
          </p:cNvSpPr>
          <p:nvPr/>
        </p:nvSpPr>
        <p:spPr>
          <a:xfrm>
            <a:off x="1319213" y="3772446"/>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Keep flow compact</a:t>
            </a:r>
          </a:p>
        </p:txBody>
      </p:sp>
      <p:sp>
        <p:nvSpPr>
          <p:cNvPr id="11" name="Text Placeholder 5">
            <a:extLst>
              <a:ext uri="{FF2B5EF4-FFF2-40B4-BE49-F238E27FC236}">
                <a16:creationId xmlns:a16="http://schemas.microsoft.com/office/drawing/2014/main" id="{2357FF5A-3164-D99D-D6A6-7D95EAF49674}"/>
              </a:ext>
            </a:extLst>
          </p:cNvPr>
          <p:cNvSpPr txBox="1">
            <a:spLocks/>
          </p:cNvSpPr>
          <p:nvPr/>
        </p:nvSpPr>
        <p:spPr>
          <a:xfrm>
            <a:off x="1319213" y="4272559"/>
            <a:ext cx="10280650" cy="149579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228600"/>
            <a:r>
              <a:rPr lang="en-AU" sz="1800" dirty="0"/>
              <a:t>Declare variables of type object for related data, e.g., incrementing periods:</a:t>
            </a:r>
          </a:p>
          <a:p>
            <a:pPr marL="571500" lvl="1" indent="-228600">
              <a:buFont typeface="Segoe UI" panose="020B0502040204020203" pitchFamily="34" charset="0"/>
              <a:buChar char="–"/>
            </a:pPr>
            <a:r>
              <a:rPr lang="en-AU" sz="1600" dirty="0"/>
              <a:t>{ “</a:t>
            </a:r>
            <a:r>
              <a:rPr lang="en-AU" sz="1600" dirty="0" err="1"/>
              <a:t>unit”:’month</a:t>
            </a:r>
            <a:r>
              <a:rPr lang="en-AU" sz="1600" dirty="0"/>
              <a:t>’, “quantity”: 1, “minimum”: 2 }</a:t>
            </a:r>
          </a:p>
          <a:p>
            <a:pPr marL="228600" lvl="1" indent="-228600"/>
            <a:r>
              <a:rPr lang="en-AU" sz="1800" dirty="0"/>
              <a:t>Setting the value</a:t>
            </a:r>
          </a:p>
          <a:p>
            <a:pPr marL="571500" lvl="1" indent="-228600">
              <a:buFont typeface="Segoe UI" panose="020B0502040204020203" pitchFamily="34" charset="0"/>
              <a:buChar char="–"/>
            </a:pPr>
            <a:r>
              <a:rPr lang="en-AU" sz="1600" dirty="0" err="1"/>
              <a:t>setProperty</a:t>
            </a:r>
            <a:r>
              <a:rPr lang="en-AU" sz="1600" dirty="0"/>
              <a:t> OR</a:t>
            </a:r>
          </a:p>
          <a:p>
            <a:pPr marL="571500" lvl="1" indent="-228600">
              <a:buFont typeface="Segoe UI" panose="020B0502040204020203" pitchFamily="34" charset="0"/>
              <a:buChar char="–"/>
            </a:pPr>
            <a:r>
              <a:rPr lang="en-AU" sz="1600" dirty="0"/>
              <a:t>set variable to </a:t>
            </a:r>
            <a:r>
              <a:rPr lang="en-AU" sz="1600" dirty="0" err="1"/>
              <a:t>json</a:t>
            </a:r>
            <a:r>
              <a:rPr lang="en-AU" sz="1600" dirty="0"/>
              <a:t>(‘{ ”unit”: ”Week”, ”quantity”: 2, ”minimum”: 7 }’) </a:t>
            </a:r>
            <a:endParaRPr lang="en-US" sz="1600" dirty="0"/>
          </a:p>
        </p:txBody>
      </p:sp>
    </p:spTree>
    <p:extLst>
      <p:ext uri="{BB962C8B-B14F-4D97-AF65-F5344CB8AC3E}">
        <p14:creationId xmlns:p14="http://schemas.microsoft.com/office/powerpoint/2010/main" val="296200627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5C02-8FDC-B537-5BEC-9DC38E6FFA06}"/>
              </a:ext>
            </a:extLst>
          </p:cNvPr>
          <p:cNvSpPr>
            <a:spLocks noGrp="1"/>
          </p:cNvSpPr>
          <p:nvPr>
            <p:ph type="title"/>
          </p:nvPr>
        </p:nvSpPr>
        <p:spPr/>
        <p:txBody>
          <a:bodyPr/>
          <a:lstStyle/>
          <a:p>
            <a:r>
              <a:rPr lang="en-US"/>
              <a:t>Getting Creative</a:t>
            </a:r>
          </a:p>
        </p:txBody>
      </p:sp>
      <p:sp>
        <p:nvSpPr>
          <p:cNvPr id="3" name="Oval 2">
            <a:extLst>
              <a:ext uri="{FF2B5EF4-FFF2-40B4-BE49-F238E27FC236}">
                <a16:creationId xmlns:a16="http://schemas.microsoft.com/office/drawing/2014/main" id="{495FD65D-217B-3182-F756-A884C17EF869}"/>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4" name="Text Placeholder 5">
            <a:extLst>
              <a:ext uri="{FF2B5EF4-FFF2-40B4-BE49-F238E27FC236}">
                <a16:creationId xmlns:a16="http://schemas.microsoft.com/office/drawing/2014/main" id="{58F4852C-A106-B12D-829B-4DCD204A9447}"/>
              </a:ext>
            </a:extLst>
          </p:cNvPr>
          <p:cNvSpPr txBox="1">
            <a:spLocks/>
          </p:cNvSpPr>
          <p:nvPr/>
        </p:nvSpPr>
        <p:spPr>
          <a:xfrm>
            <a:off x="1319213" y="1492929"/>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b="1"/>
              <a:t>Apply for each</a:t>
            </a:r>
          </a:p>
        </p:txBody>
      </p:sp>
      <p:sp>
        <p:nvSpPr>
          <p:cNvPr id="5" name="Text Placeholder 5">
            <a:extLst>
              <a:ext uri="{FF2B5EF4-FFF2-40B4-BE49-F238E27FC236}">
                <a16:creationId xmlns:a16="http://schemas.microsoft.com/office/drawing/2014/main" id="{F0D56C8C-75C2-F031-BFDD-30700E518922}"/>
              </a:ext>
            </a:extLst>
          </p:cNvPr>
          <p:cNvSpPr txBox="1">
            <a:spLocks/>
          </p:cNvSpPr>
          <p:nvPr/>
        </p:nvSpPr>
        <p:spPr>
          <a:xfrm>
            <a:off x="1319213" y="1976164"/>
            <a:ext cx="10280650" cy="6093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228600"/>
            <a:r>
              <a:rPr lang="en-US" sz="1800"/>
              <a:t>Apply to each on </a:t>
            </a:r>
            <a:r>
              <a:rPr lang="en-US" sz="1800" err="1"/>
              <a:t>createArray</a:t>
            </a:r>
            <a:r>
              <a:rPr lang="en-US" sz="1800"/>
              <a:t>(1,2,3,4)</a:t>
            </a:r>
          </a:p>
          <a:p>
            <a:pPr marL="228600" lvl="1" indent="-228600"/>
            <a:r>
              <a:rPr lang="en-US" sz="1800"/>
              <a:t>Use inline object [1,2,3,4]</a:t>
            </a:r>
          </a:p>
        </p:txBody>
      </p:sp>
      <p:sp>
        <p:nvSpPr>
          <p:cNvPr id="6" name="Oval 5">
            <a:extLst>
              <a:ext uri="{FF2B5EF4-FFF2-40B4-BE49-F238E27FC236}">
                <a16:creationId xmlns:a16="http://schemas.microsoft.com/office/drawing/2014/main" id="{B41ACD83-EF0D-FC28-954F-8FB1463551E9}"/>
              </a:ext>
              <a:ext uri="{C183D7F6-B498-43B3-948B-1728B52AA6E4}">
                <adec:decorative xmlns:adec="http://schemas.microsoft.com/office/drawing/2017/decorative" val="0"/>
              </a:ext>
            </a:extLst>
          </p:cNvPr>
          <p:cNvSpPr>
            <a:spLocks/>
          </p:cNvSpPr>
          <p:nvPr/>
        </p:nvSpPr>
        <p:spPr bwMode="auto">
          <a:xfrm>
            <a:off x="588963" y="2891311"/>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7" name="Text Placeholder 5">
            <a:extLst>
              <a:ext uri="{FF2B5EF4-FFF2-40B4-BE49-F238E27FC236}">
                <a16:creationId xmlns:a16="http://schemas.microsoft.com/office/drawing/2014/main" id="{3DB65C15-8DD8-9947-1B8E-2B668A187E86}"/>
              </a:ext>
            </a:extLst>
          </p:cNvPr>
          <p:cNvSpPr txBox="1">
            <a:spLocks/>
          </p:cNvSpPr>
          <p:nvPr/>
        </p:nvSpPr>
        <p:spPr>
          <a:xfrm>
            <a:off x="1319213" y="2997472"/>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b="1"/>
              <a:t>Using maps</a:t>
            </a:r>
          </a:p>
        </p:txBody>
      </p:sp>
      <p:sp>
        <p:nvSpPr>
          <p:cNvPr id="8" name="Text Placeholder 5">
            <a:extLst>
              <a:ext uri="{FF2B5EF4-FFF2-40B4-BE49-F238E27FC236}">
                <a16:creationId xmlns:a16="http://schemas.microsoft.com/office/drawing/2014/main" id="{86DECD1A-FB68-24CC-DD30-87F5704431D5}"/>
              </a:ext>
            </a:extLst>
          </p:cNvPr>
          <p:cNvSpPr txBox="1">
            <a:spLocks/>
          </p:cNvSpPr>
          <p:nvPr/>
        </p:nvSpPr>
        <p:spPr>
          <a:xfrm>
            <a:off x="1319213" y="3442185"/>
            <a:ext cx="10280650" cy="1274195"/>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228600"/>
            <a:r>
              <a:rPr lang="en-US" sz="1800" dirty="0"/>
              <a:t>{ 1:”one”, 2: “two”, 3: “three” }</a:t>
            </a:r>
          </a:p>
          <a:p>
            <a:pPr marL="228600" lvl="1" indent="-228600"/>
            <a:r>
              <a:rPr lang="en-US" sz="1800" dirty="0"/>
              <a:t>Choice list in Microsoft Dataverse</a:t>
            </a:r>
          </a:p>
          <a:p>
            <a:pPr marL="228600" lvl="1" indent="-228600"/>
            <a:r>
              <a:rPr lang="en-US" sz="1800" dirty="0"/>
              <a:t>Getting random string </a:t>
            </a:r>
          </a:p>
          <a:p>
            <a:pPr marL="571500" lvl="1" indent="-228600">
              <a:buSzPct val="100000"/>
              <a:buFont typeface="Arial" panose="020B0604020202020204" pitchFamily="34" charset="0"/>
              <a:buChar char="–"/>
            </a:pPr>
            <a:r>
              <a:rPr lang="en-AU" sz="1800" dirty="0" err="1">
                <a:latin typeface="Consolas" panose="020B0609020204030204" pitchFamily="49" charset="0"/>
              </a:rPr>
              <a:t>createArray</a:t>
            </a:r>
            <a:r>
              <a:rPr lang="en-AU" sz="1800" dirty="0">
                <a:latin typeface="Consolas" panose="020B0609020204030204" pitchFamily="49" charset="0"/>
              </a:rPr>
              <a:t>(</a:t>
            </a:r>
            <a:r>
              <a:rPr lang="en-US" sz="1800" dirty="0">
                <a:latin typeface="Consolas" panose="020B0609020204030204" pitchFamily="49" charset="0"/>
              </a:rPr>
              <a:t>‘Hi’, ‘Hello’, ‘Howdy’)[rand(0,2)]</a:t>
            </a:r>
          </a:p>
        </p:txBody>
      </p:sp>
    </p:spTree>
    <p:extLst>
      <p:ext uri="{BB962C8B-B14F-4D97-AF65-F5344CB8AC3E}">
        <p14:creationId xmlns:p14="http://schemas.microsoft.com/office/powerpoint/2010/main" val="33613014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50D920-FD49-DE68-C940-79C0D9C62DFF}"/>
              </a:ext>
            </a:extLst>
          </p:cNvPr>
          <p:cNvSpPr>
            <a:spLocks noGrp="1"/>
          </p:cNvSpPr>
          <p:nvPr>
            <p:ph type="title"/>
          </p:nvPr>
        </p:nvSpPr>
        <p:spPr/>
        <p:txBody>
          <a:bodyPr/>
          <a:lstStyle/>
          <a:p>
            <a:r>
              <a:rPr lang="en-US"/>
              <a:t>Error Handling Overview</a:t>
            </a:r>
          </a:p>
        </p:txBody>
      </p:sp>
      <p:pic>
        <p:nvPicPr>
          <p:cNvPr id="7" name="Picture Placeholder 6" descr="Compose run after">
            <a:extLst>
              <a:ext uri="{FF2B5EF4-FFF2-40B4-BE49-F238E27FC236}">
                <a16:creationId xmlns:a16="http://schemas.microsoft.com/office/drawing/2014/main" id="{1510201C-2CFE-5E24-FBDB-8E93013BCADF}"/>
              </a:ext>
            </a:extLst>
          </p:cNvPr>
          <p:cNvPicPr>
            <a:picLocks noGrp="1" noChangeAspect="1"/>
          </p:cNvPicPr>
          <p:nvPr>
            <p:ph type="pic" sz="quarter" idx="21"/>
          </p:nvPr>
        </p:nvPicPr>
        <p:blipFill rotWithShape="1">
          <a:blip r:embed="rId3"/>
          <a:srcRect l="-32063" t="-4692" r="-32063" b="-4692"/>
          <a:stretch/>
        </p:blipFill>
        <p:spPr>
          <a:xfrm>
            <a:off x="0" y="1152525"/>
            <a:ext cx="12192000" cy="2975338"/>
          </a:xfrm>
          <a:prstGeom prst="rect">
            <a:avLst/>
          </a:prstGeom>
          <a:solidFill>
            <a:schemeClr val="bg1"/>
          </a:solidFill>
          <a:ln w="38100">
            <a:solidFill>
              <a:srgbClr val="C73ECC"/>
            </a:solidFill>
          </a:ln>
        </p:spPr>
      </p:pic>
      <p:sp>
        <p:nvSpPr>
          <p:cNvPr id="4" name="Text Placeholder 3">
            <a:extLst>
              <a:ext uri="{FF2B5EF4-FFF2-40B4-BE49-F238E27FC236}">
                <a16:creationId xmlns:a16="http://schemas.microsoft.com/office/drawing/2014/main" id="{392329AB-4F19-2C96-D9C2-4168AB61A2E0}"/>
              </a:ext>
            </a:extLst>
          </p:cNvPr>
          <p:cNvSpPr>
            <a:spLocks noGrp="1"/>
          </p:cNvSpPr>
          <p:nvPr>
            <p:ph type="body" sz="quarter" idx="15"/>
          </p:nvPr>
        </p:nvSpPr>
        <p:spPr>
          <a:xfrm>
            <a:off x="588262" y="4232218"/>
            <a:ext cx="10854380" cy="2154436"/>
          </a:xfrm>
        </p:spPr>
        <p:txBody>
          <a:bodyPr>
            <a:spAutoFit/>
          </a:bodyPr>
          <a:lstStyle/>
          <a:p>
            <a:pPr marL="292100" indent="-292100">
              <a:spcBef>
                <a:spcPts val="1000"/>
              </a:spcBef>
            </a:pPr>
            <a:r>
              <a:rPr lang="en-US" sz="2200">
                <a:latin typeface="+mn-lt"/>
              </a:rPr>
              <a:t>Default configuration is to only run if prior step is successful</a:t>
            </a:r>
          </a:p>
          <a:p>
            <a:pPr marL="292100" indent="-292100">
              <a:spcBef>
                <a:spcPts val="1000"/>
              </a:spcBef>
            </a:pPr>
            <a:r>
              <a:rPr lang="en-US" sz="2200">
                <a:latin typeface="+mn-lt"/>
              </a:rPr>
              <a:t>Retry policies are on by default and exponentially retry before fail</a:t>
            </a:r>
          </a:p>
          <a:p>
            <a:pPr marL="292100" indent="-292100">
              <a:spcBef>
                <a:spcPts val="1000"/>
              </a:spcBef>
            </a:pPr>
            <a:r>
              <a:rPr lang="en-US" sz="2200">
                <a:latin typeface="+mn-lt"/>
              </a:rPr>
              <a:t>Most actions are independent units of work and prior work does not auto rollback – You must implement your own compensation</a:t>
            </a:r>
          </a:p>
          <a:p>
            <a:pPr marL="292100" indent="-292100">
              <a:spcBef>
                <a:spcPts val="1000"/>
              </a:spcBef>
            </a:pPr>
            <a:r>
              <a:rPr lang="en-US" sz="2200">
                <a:latin typeface="+mn-lt"/>
              </a:rPr>
              <a:t>Try – Catch – Finally is a good pattern to follow</a:t>
            </a:r>
            <a:endParaRPr lang="en-US" sz="2200"/>
          </a:p>
        </p:txBody>
      </p:sp>
    </p:spTree>
    <p:extLst>
      <p:ext uri="{BB962C8B-B14F-4D97-AF65-F5344CB8AC3E}">
        <p14:creationId xmlns:p14="http://schemas.microsoft.com/office/powerpoint/2010/main" val="329406599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32E9A5-4D4C-1D07-E672-2E2B85570801}"/>
              </a:ext>
            </a:extLst>
          </p:cNvPr>
          <p:cNvSpPr>
            <a:spLocks noGrp="1"/>
          </p:cNvSpPr>
          <p:nvPr>
            <p:ph type="title"/>
          </p:nvPr>
        </p:nvSpPr>
        <p:spPr>
          <a:xfrm>
            <a:off x="588261" y="585216"/>
            <a:ext cx="4710689" cy="492443"/>
          </a:xfrm>
        </p:spPr>
        <p:txBody>
          <a:bodyPr/>
          <a:lstStyle/>
          <a:p>
            <a:r>
              <a:rPr lang="en-US"/>
              <a:t>Try – Catch – Finally</a:t>
            </a:r>
          </a:p>
        </p:txBody>
      </p:sp>
      <p:sp>
        <p:nvSpPr>
          <p:cNvPr id="8" name="Text Placeholder 7">
            <a:extLst>
              <a:ext uri="{FF2B5EF4-FFF2-40B4-BE49-F238E27FC236}">
                <a16:creationId xmlns:a16="http://schemas.microsoft.com/office/drawing/2014/main" id="{3EDB7AAE-D6D0-3F3C-807C-D815E6018EE1}"/>
              </a:ext>
            </a:extLst>
          </p:cNvPr>
          <p:cNvSpPr>
            <a:spLocks noGrp="1"/>
          </p:cNvSpPr>
          <p:nvPr>
            <p:ph type="body" sz="quarter" idx="16"/>
          </p:nvPr>
        </p:nvSpPr>
        <p:spPr>
          <a:xfrm>
            <a:off x="584200" y="1594155"/>
            <a:ext cx="5245100" cy="2154436"/>
          </a:xfrm>
        </p:spPr>
        <p:txBody>
          <a:bodyPr>
            <a:spAutoFit/>
          </a:bodyPr>
          <a:lstStyle/>
          <a:p>
            <a:pPr marL="292100" indent="-292100">
              <a:spcBef>
                <a:spcPts val="1200"/>
              </a:spcBef>
              <a:spcAft>
                <a:spcPts val="600"/>
              </a:spcAft>
              <a:buFont typeface="Arial" panose="020B0604020202020204" pitchFamily="34" charset="0"/>
              <a:buChar char="•"/>
            </a:pPr>
            <a:r>
              <a:rPr lang="en-US" sz="2200">
                <a:latin typeface="+mn-lt"/>
              </a:rPr>
              <a:t>Catch only runs when Try has failed</a:t>
            </a:r>
          </a:p>
          <a:p>
            <a:pPr marL="292100" indent="-292100">
              <a:spcBef>
                <a:spcPts val="1200"/>
              </a:spcBef>
              <a:spcAft>
                <a:spcPts val="600"/>
              </a:spcAft>
              <a:buFont typeface="Arial" panose="020B0604020202020204" pitchFamily="34" charset="0"/>
              <a:buChar char="•"/>
            </a:pPr>
            <a:r>
              <a:rPr lang="en-US" sz="2200">
                <a:latin typeface="+mn-lt"/>
              </a:rPr>
              <a:t>When Try runs successfully, Catch scope is skipped</a:t>
            </a:r>
          </a:p>
          <a:p>
            <a:pPr marL="292100" indent="-292100">
              <a:spcBef>
                <a:spcPts val="1200"/>
              </a:spcBef>
              <a:spcAft>
                <a:spcPts val="600"/>
              </a:spcAft>
              <a:buFont typeface="Arial" panose="020B0604020202020204" pitchFamily="34" charset="0"/>
              <a:buChar char="•"/>
            </a:pPr>
            <a:r>
              <a:rPr lang="en-US" sz="2200">
                <a:latin typeface="+mn-lt"/>
              </a:rPr>
              <a:t>Finally runs regardless of the Catch execution including when it is skipped</a:t>
            </a:r>
            <a:endParaRPr lang="en-US"/>
          </a:p>
        </p:txBody>
      </p:sp>
      <p:pic>
        <p:nvPicPr>
          <p:cNvPr id="10" name="Content Placeholder 5">
            <a:extLst>
              <a:ext uri="{FF2B5EF4-FFF2-40B4-BE49-F238E27FC236}">
                <a16:creationId xmlns:a16="http://schemas.microsoft.com/office/drawing/2014/main" id="{420351C4-362E-F63E-307B-D7D9E4C62B33}"/>
              </a:ext>
              <a:ext uri="{C183D7F6-B498-43B3-948B-1728B52AA6E4}">
                <adec:decorative xmlns:adec="http://schemas.microsoft.com/office/drawing/2017/decorative" val="1"/>
              </a:ext>
            </a:extLst>
          </p:cNvPr>
          <p:cNvPicPr>
            <a:picLocks noGrp="1" noChangeAspect="1"/>
          </p:cNvPicPr>
          <p:nvPr>
            <p:ph type="pic" sz="quarter" idx="19"/>
          </p:nvPr>
        </p:nvPicPr>
        <p:blipFill rotWithShape="1">
          <a:blip r:embed="rId3"/>
          <a:srcRect l="-3430" t="-24645" r="-3430" b="-24645"/>
          <a:stretch/>
        </p:blipFill>
        <p:spPr>
          <a:xfrm>
            <a:off x="6096000" y="0"/>
            <a:ext cx="6096000" cy="6858000"/>
          </a:xfrm>
          <a:prstGeom prst="rect">
            <a:avLst/>
          </a:prstGeom>
          <a:solidFill>
            <a:schemeClr val="bg1"/>
          </a:solidFill>
          <a:ln w="38100">
            <a:solidFill>
              <a:srgbClr val="C73ECC"/>
            </a:solidFill>
          </a:ln>
        </p:spPr>
      </p:pic>
      <p:sp>
        <p:nvSpPr>
          <p:cNvPr id="4" name="Rectangle 3">
            <a:extLst>
              <a:ext uri="{FF2B5EF4-FFF2-40B4-BE49-F238E27FC236}">
                <a16:creationId xmlns:a16="http://schemas.microsoft.com/office/drawing/2014/main" id="{C6C97CB1-9987-234D-F31B-B62DF8A77705}"/>
              </a:ext>
            </a:extLst>
          </p:cNvPr>
          <p:cNvSpPr/>
          <p:nvPr/>
        </p:nvSpPr>
        <p:spPr bwMode="auto">
          <a:xfrm>
            <a:off x="6248400" y="1077659"/>
            <a:ext cx="5819775" cy="49373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AE0D7D23-213F-ACFC-C15D-7A13BD1FE741}"/>
              </a:ext>
            </a:extLst>
          </p:cNvPr>
          <p:cNvPicPr>
            <a:picLocks noChangeAspect="1"/>
          </p:cNvPicPr>
          <p:nvPr/>
        </p:nvPicPr>
        <p:blipFill>
          <a:blip r:embed="rId4"/>
          <a:stretch>
            <a:fillRect/>
          </a:stretch>
        </p:blipFill>
        <p:spPr>
          <a:xfrm>
            <a:off x="6290796" y="209454"/>
            <a:ext cx="5819775" cy="2718027"/>
          </a:xfrm>
          <a:prstGeom prst="rect">
            <a:avLst/>
          </a:prstGeom>
        </p:spPr>
      </p:pic>
      <p:pic>
        <p:nvPicPr>
          <p:cNvPr id="11" name="Picture 10">
            <a:extLst>
              <a:ext uri="{FF2B5EF4-FFF2-40B4-BE49-F238E27FC236}">
                <a16:creationId xmlns:a16="http://schemas.microsoft.com/office/drawing/2014/main" id="{9CE2AA11-49FF-0BC0-97BC-3026AE0BFE0B}"/>
              </a:ext>
            </a:extLst>
          </p:cNvPr>
          <p:cNvPicPr>
            <a:picLocks noChangeAspect="1"/>
          </p:cNvPicPr>
          <p:nvPr/>
        </p:nvPicPr>
        <p:blipFill>
          <a:blip r:embed="rId5"/>
          <a:stretch>
            <a:fillRect/>
          </a:stretch>
        </p:blipFill>
        <p:spPr>
          <a:xfrm>
            <a:off x="6383527" y="3612348"/>
            <a:ext cx="5634311" cy="2718027"/>
          </a:xfrm>
          <a:prstGeom prst="rect">
            <a:avLst/>
          </a:prstGeom>
        </p:spPr>
      </p:pic>
    </p:spTree>
    <p:extLst>
      <p:ext uri="{BB962C8B-B14F-4D97-AF65-F5344CB8AC3E}">
        <p14:creationId xmlns:p14="http://schemas.microsoft.com/office/powerpoint/2010/main" val="34461168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32E9A5-4D4C-1D07-E672-2E2B85570801}"/>
              </a:ext>
            </a:extLst>
          </p:cNvPr>
          <p:cNvSpPr>
            <a:spLocks noGrp="1"/>
          </p:cNvSpPr>
          <p:nvPr>
            <p:ph type="title"/>
          </p:nvPr>
        </p:nvSpPr>
        <p:spPr>
          <a:xfrm>
            <a:off x="588261" y="585216"/>
            <a:ext cx="4710689" cy="492443"/>
          </a:xfrm>
        </p:spPr>
        <p:txBody>
          <a:bodyPr/>
          <a:lstStyle/>
          <a:p>
            <a:r>
              <a:rPr lang="en-AU"/>
              <a:t>Errors and Flow Success</a:t>
            </a:r>
            <a:endParaRPr lang="en-US"/>
          </a:p>
        </p:txBody>
      </p:sp>
      <p:sp>
        <p:nvSpPr>
          <p:cNvPr id="8" name="Text Placeholder 7">
            <a:extLst>
              <a:ext uri="{FF2B5EF4-FFF2-40B4-BE49-F238E27FC236}">
                <a16:creationId xmlns:a16="http://schemas.microsoft.com/office/drawing/2014/main" id="{3EDB7AAE-D6D0-3F3C-807C-D815E6018EE1}"/>
              </a:ext>
            </a:extLst>
          </p:cNvPr>
          <p:cNvSpPr>
            <a:spLocks noGrp="1"/>
          </p:cNvSpPr>
          <p:nvPr>
            <p:ph type="body" sz="quarter" idx="16"/>
          </p:nvPr>
        </p:nvSpPr>
        <p:spPr>
          <a:xfrm>
            <a:off x="584200" y="1594155"/>
            <a:ext cx="5245100" cy="3016210"/>
          </a:xfrm>
        </p:spPr>
        <p:txBody>
          <a:bodyPr>
            <a:spAutoFit/>
          </a:bodyPr>
          <a:lstStyle/>
          <a:p>
            <a:pPr marL="292100" indent="-292100">
              <a:spcBef>
                <a:spcPts val="1200"/>
              </a:spcBef>
              <a:spcAft>
                <a:spcPts val="600"/>
              </a:spcAft>
              <a:buFont typeface="Arial" panose="020B0604020202020204" pitchFamily="34" charset="0"/>
              <a:buChar char="•"/>
            </a:pPr>
            <a:r>
              <a:rPr lang="en-GB" sz="2200">
                <a:latin typeface="+mn-lt"/>
              </a:rPr>
              <a:t>For a flow run to be a success, all execution paths must complete</a:t>
            </a:r>
          </a:p>
          <a:p>
            <a:pPr marL="292100" indent="-292100">
              <a:spcBef>
                <a:spcPts val="1200"/>
              </a:spcBef>
              <a:spcAft>
                <a:spcPts val="600"/>
              </a:spcAft>
              <a:buFont typeface="Arial" panose="020B0604020202020204" pitchFamily="34" charset="0"/>
              <a:buChar char="•"/>
            </a:pPr>
            <a:r>
              <a:rPr lang="en-GB" sz="2200">
                <a:latin typeface="+mn-lt"/>
              </a:rPr>
              <a:t>That includes paths that contain skipped actions</a:t>
            </a:r>
          </a:p>
          <a:p>
            <a:pPr marL="292100" indent="-292100">
              <a:spcBef>
                <a:spcPts val="1200"/>
              </a:spcBef>
              <a:spcAft>
                <a:spcPts val="600"/>
              </a:spcAft>
              <a:buFont typeface="Arial" panose="020B0604020202020204" pitchFamily="34" charset="0"/>
              <a:buChar char="•"/>
            </a:pPr>
            <a:r>
              <a:rPr lang="en-GB" sz="2200">
                <a:latin typeface="+mn-lt"/>
              </a:rPr>
              <a:t>Solutions</a:t>
            </a:r>
          </a:p>
          <a:p>
            <a:pPr marL="685800" lvl="1" indent="-279400">
              <a:spcBef>
                <a:spcPts val="600"/>
              </a:spcBef>
              <a:spcAft>
                <a:spcPts val="600"/>
              </a:spcAft>
              <a:buFont typeface="Segoe UI" panose="020B0502040204020203" pitchFamily="34" charset="0"/>
              <a:buChar char="–"/>
            </a:pPr>
            <a:r>
              <a:rPr lang="en-GB" sz="1800">
                <a:cs typeface="Segoe UI" panose="020B0502040204020203" pitchFamily="34" charset="0"/>
              </a:rPr>
              <a:t>Join the paths</a:t>
            </a:r>
          </a:p>
          <a:p>
            <a:pPr marL="685800" lvl="1" indent="-279400">
              <a:spcBef>
                <a:spcPts val="600"/>
              </a:spcBef>
              <a:spcAft>
                <a:spcPts val="600"/>
              </a:spcAft>
              <a:buFont typeface="Segoe UI" panose="020B0502040204020203" pitchFamily="34" charset="0"/>
              <a:buChar char="–"/>
            </a:pPr>
            <a:r>
              <a:rPr lang="en-GB" sz="1800">
                <a:cs typeface="Segoe UI" panose="020B0502040204020203" pitchFamily="34" charset="0"/>
              </a:rPr>
              <a:t>Terminate the branch</a:t>
            </a:r>
            <a:endParaRPr lang="en-AU" sz="1800">
              <a:cs typeface="Segoe UI" panose="020B0502040204020203" pitchFamily="34" charset="0"/>
            </a:endParaRPr>
          </a:p>
        </p:txBody>
      </p:sp>
      <p:sp>
        <p:nvSpPr>
          <p:cNvPr id="3" name="Picture Placeholder 2">
            <a:extLst>
              <a:ext uri="{FF2B5EF4-FFF2-40B4-BE49-F238E27FC236}">
                <a16:creationId xmlns:a16="http://schemas.microsoft.com/office/drawing/2014/main" id="{EA3A600F-AC56-0C00-56B4-27009316978D}"/>
              </a:ext>
              <a:ext uri="{C183D7F6-B498-43B3-948B-1728B52AA6E4}">
                <adec:decorative xmlns:adec="http://schemas.microsoft.com/office/drawing/2017/decorative" val="1"/>
              </a:ext>
            </a:extLst>
          </p:cNvPr>
          <p:cNvSpPr>
            <a:spLocks noGrp="1"/>
          </p:cNvSpPr>
          <p:nvPr>
            <p:ph type="pic" sz="quarter" idx="19"/>
          </p:nvPr>
        </p:nvSpPr>
        <p:spPr>
          <a:xfrm>
            <a:off x="6096000" y="0"/>
            <a:ext cx="6096000" cy="6858000"/>
          </a:xfrm>
          <a:solidFill>
            <a:schemeClr val="bg1"/>
          </a:solidFill>
          <a:ln w="38100">
            <a:solidFill>
              <a:srgbClr val="C73ECC"/>
            </a:solidFill>
          </a:ln>
        </p:spPr>
        <p:txBody>
          <a:bodyPr/>
          <a:lstStyle/>
          <a:p>
            <a:endParaRPr lang="en-US"/>
          </a:p>
        </p:txBody>
      </p:sp>
      <p:pic>
        <p:nvPicPr>
          <p:cNvPr id="4" name="Content Placeholder 11" descr="Image with red arrow pointing to flow fail message">
            <a:extLst>
              <a:ext uri="{FF2B5EF4-FFF2-40B4-BE49-F238E27FC236}">
                <a16:creationId xmlns:a16="http://schemas.microsoft.com/office/drawing/2014/main" id="{872B44BE-0007-225C-C403-EF3B429246BF}"/>
              </a:ext>
            </a:extLst>
          </p:cNvPr>
          <p:cNvPicPr>
            <a:picLocks noChangeAspect="1"/>
          </p:cNvPicPr>
          <p:nvPr/>
        </p:nvPicPr>
        <p:blipFill>
          <a:blip r:embed="rId3"/>
          <a:stretch>
            <a:fillRect/>
          </a:stretch>
        </p:blipFill>
        <p:spPr>
          <a:xfrm>
            <a:off x="6306261" y="1861567"/>
            <a:ext cx="5675478" cy="1858732"/>
          </a:xfrm>
          <a:prstGeom prst="rect">
            <a:avLst/>
          </a:prstGeom>
          <a:ln w="6350">
            <a:solidFill>
              <a:schemeClr val="bg1">
                <a:lumMod val="75000"/>
              </a:schemeClr>
            </a:solidFill>
          </a:ln>
        </p:spPr>
      </p:pic>
      <p:pic>
        <p:nvPicPr>
          <p:cNvPr id="5" name="Picture 4" descr="Screen image showing skipped step, success path and join and continue">
            <a:extLst>
              <a:ext uri="{FF2B5EF4-FFF2-40B4-BE49-F238E27FC236}">
                <a16:creationId xmlns:a16="http://schemas.microsoft.com/office/drawing/2014/main" id="{631FF1E9-8A9B-DBDC-272B-2ED0F07CB1FD}"/>
              </a:ext>
            </a:extLst>
          </p:cNvPr>
          <p:cNvPicPr>
            <a:picLocks noChangeAspect="1"/>
          </p:cNvPicPr>
          <p:nvPr/>
        </p:nvPicPr>
        <p:blipFill>
          <a:blip r:embed="rId4"/>
          <a:stretch>
            <a:fillRect/>
          </a:stretch>
        </p:blipFill>
        <p:spPr>
          <a:xfrm>
            <a:off x="6481236" y="4228823"/>
            <a:ext cx="5325530" cy="1780091"/>
          </a:xfrm>
          <a:prstGeom prst="rect">
            <a:avLst/>
          </a:prstGeom>
          <a:ln w="6350">
            <a:solidFill>
              <a:schemeClr val="bg1">
                <a:lumMod val="75000"/>
              </a:schemeClr>
            </a:solidFill>
          </a:ln>
        </p:spPr>
      </p:pic>
    </p:spTree>
    <p:extLst>
      <p:ext uri="{BB962C8B-B14F-4D97-AF65-F5344CB8AC3E}">
        <p14:creationId xmlns:p14="http://schemas.microsoft.com/office/powerpoint/2010/main" val="102285322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AAD91F-F327-0591-C833-A865D54BAC1E}"/>
              </a:ext>
            </a:extLst>
          </p:cNvPr>
          <p:cNvSpPr>
            <a:spLocks noGrp="1"/>
          </p:cNvSpPr>
          <p:nvPr>
            <p:ph type="title"/>
          </p:nvPr>
        </p:nvSpPr>
        <p:spPr/>
        <p:txBody>
          <a:bodyPr/>
          <a:lstStyle/>
          <a:p>
            <a:r>
              <a:rPr lang="en-US"/>
              <a:t>Changing Retry Policy</a:t>
            </a:r>
          </a:p>
        </p:txBody>
      </p:sp>
      <p:pic>
        <p:nvPicPr>
          <p:cNvPr id="10" name="Picture Placeholder 9" descr="Default retry policy setting">
            <a:extLst>
              <a:ext uri="{FF2B5EF4-FFF2-40B4-BE49-F238E27FC236}">
                <a16:creationId xmlns:a16="http://schemas.microsoft.com/office/drawing/2014/main" id="{55FCD38F-3E4F-9AB8-DF34-6960382D720F}"/>
              </a:ext>
            </a:extLst>
          </p:cNvPr>
          <p:cNvPicPr>
            <a:picLocks noGrp="1" noChangeAspect="1"/>
          </p:cNvPicPr>
          <p:nvPr>
            <p:ph type="pic" sz="quarter" idx="21"/>
          </p:nvPr>
        </p:nvPicPr>
        <p:blipFill rotWithShape="1">
          <a:blip r:embed="rId3"/>
          <a:srcRect l="-27491" t="-4904" r="-27491" b="-4904"/>
          <a:stretch/>
        </p:blipFill>
        <p:spPr>
          <a:xfrm>
            <a:off x="0" y="1152525"/>
            <a:ext cx="12192000" cy="3444875"/>
          </a:xfrm>
          <a:prstGeom prst="rect">
            <a:avLst/>
          </a:prstGeom>
          <a:solidFill>
            <a:schemeClr val="bg1"/>
          </a:solidFill>
          <a:ln w="38100">
            <a:solidFill>
              <a:srgbClr val="C73ECC"/>
            </a:solidFill>
          </a:ln>
        </p:spPr>
      </p:pic>
      <p:sp>
        <p:nvSpPr>
          <p:cNvPr id="7" name="Text Placeholder 6">
            <a:extLst>
              <a:ext uri="{FF2B5EF4-FFF2-40B4-BE49-F238E27FC236}">
                <a16:creationId xmlns:a16="http://schemas.microsoft.com/office/drawing/2014/main" id="{E7681747-9D3A-A97D-D6F6-7D1901D93239}"/>
              </a:ext>
            </a:extLst>
          </p:cNvPr>
          <p:cNvSpPr>
            <a:spLocks noGrp="1"/>
          </p:cNvSpPr>
          <p:nvPr>
            <p:ph type="body" sz="quarter" idx="15"/>
          </p:nvPr>
        </p:nvSpPr>
        <p:spPr>
          <a:xfrm>
            <a:off x="586390" y="4833257"/>
            <a:ext cx="10854380" cy="1169551"/>
          </a:xfrm>
        </p:spPr>
        <p:txBody>
          <a:bodyPr/>
          <a:lstStyle/>
          <a:p>
            <a:pPr marL="292100" indent="-292100">
              <a:spcBef>
                <a:spcPts val="1200"/>
              </a:spcBef>
            </a:pPr>
            <a:r>
              <a:rPr lang="en-US" sz="2200">
                <a:latin typeface="+mn-lt"/>
              </a:rPr>
              <a:t>Retry policy applies to intermittent failures, characterized as HTTP status codes 408, 429, and 5xx, in addition to any connectivity exceptions</a:t>
            </a:r>
          </a:p>
          <a:p>
            <a:pPr marL="292100" indent="-292100">
              <a:spcBef>
                <a:spcPts val="1200"/>
              </a:spcBef>
            </a:pPr>
            <a:r>
              <a:rPr lang="en-US" sz="2200">
                <a:latin typeface="+mn-lt"/>
              </a:rPr>
              <a:t>Adjust the retry policy to handle unique service scenarios</a:t>
            </a:r>
          </a:p>
        </p:txBody>
      </p:sp>
      <p:sp>
        <p:nvSpPr>
          <p:cNvPr id="2" name="Rectangle 1">
            <a:extLst>
              <a:ext uri="{FF2B5EF4-FFF2-40B4-BE49-F238E27FC236}">
                <a16:creationId xmlns:a16="http://schemas.microsoft.com/office/drawing/2014/main" id="{2F300F45-6F80-BB8F-4B9D-560A51E96B57}"/>
              </a:ext>
            </a:extLst>
          </p:cNvPr>
          <p:cNvSpPr/>
          <p:nvPr/>
        </p:nvSpPr>
        <p:spPr bwMode="auto">
          <a:xfrm>
            <a:off x="2162175" y="1223963"/>
            <a:ext cx="8039100" cy="3262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C4FD6169-15BD-8BE9-86DC-7544C1A8D99E}"/>
              </a:ext>
            </a:extLst>
          </p:cNvPr>
          <p:cNvPicPr>
            <a:picLocks noChangeAspect="1"/>
          </p:cNvPicPr>
          <p:nvPr/>
        </p:nvPicPr>
        <p:blipFill>
          <a:blip r:embed="rId4"/>
          <a:stretch>
            <a:fillRect/>
          </a:stretch>
        </p:blipFill>
        <p:spPr>
          <a:xfrm>
            <a:off x="2340759" y="1239124"/>
            <a:ext cx="7860516" cy="3271675"/>
          </a:xfrm>
          <a:prstGeom prst="rect">
            <a:avLst/>
          </a:prstGeom>
        </p:spPr>
      </p:pic>
    </p:spTree>
    <p:extLst>
      <p:ext uri="{BB962C8B-B14F-4D97-AF65-F5344CB8AC3E}">
        <p14:creationId xmlns:p14="http://schemas.microsoft.com/office/powerpoint/2010/main" val="284518006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Creating a Manual Flow and Using Expressions</a:t>
            </a: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Learn</a:t>
            </a:r>
            <a:r>
              <a:rPr lang="en-US" sz="2400">
                <a:solidFill>
                  <a:srgbClr val="0078D4"/>
                </a:solidFill>
              </a:rPr>
              <a:t> </a:t>
            </a:r>
          </a:p>
        </p:txBody>
      </p:sp>
      <p:sp>
        <p:nvSpPr>
          <p:cNvPr id="3" name="TextBox 2">
            <a:extLst>
              <a:ext uri="{FF2B5EF4-FFF2-40B4-BE49-F238E27FC236}">
                <a16:creationId xmlns:a16="http://schemas.microsoft.com/office/drawing/2014/main" id="{5C349322-0E5F-6C76-66F3-87D82D9D1717}"/>
              </a:ext>
            </a:extLst>
          </p:cNvPr>
          <p:cNvSpPr txBox="1"/>
          <p:nvPr/>
        </p:nvSpPr>
        <p:spPr>
          <a:xfrm>
            <a:off x="4356038"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15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9182104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a:xfrm>
            <a:off x="588262" y="585216"/>
            <a:ext cx="11011600" cy="492443"/>
          </a:xfrm>
        </p:spPr>
        <p:txBody>
          <a:bodyPr/>
          <a:lstStyle/>
          <a:p>
            <a:r>
              <a:rPr lang="en-US"/>
              <a:t>Module 2 – Summary</a:t>
            </a:r>
          </a:p>
        </p:txBody>
      </p:sp>
      <p:sp>
        <p:nvSpPr>
          <p:cNvPr id="8" name="Text Placeholder 7">
            <a:extLst>
              <a:ext uri="{FF2B5EF4-FFF2-40B4-BE49-F238E27FC236}">
                <a16:creationId xmlns:a16="http://schemas.microsoft.com/office/drawing/2014/main" id="{423EA0C2-EE8B-CD2A-4E24-8B433F33A056}"/>
              </a:ext>
            </a:extLst>
          </p:cNvPr>
          <p:cNvSpPr>
            <a:spLocks noGrp="1"/>
          </p:cNvSpPr>
          <p:nvPr>
            <p:ph type="body" sz="quarter" idx="35"/>
          </p:nvPr>
        </p:nvSpPr>
        <p:spPr>
          <a:xfrm>
            <a:off x="4358229" y="1926472"/>
            <a:ext cx="7241633" cy="4124206"/>
          </a:xfrm>
        </p:spPr>
        <p:txBody>
          <a:bodyPr>
            <a:spAutoFit/>
          </a:bodyPr>
          <a:lstStyle/>
          <a:p>
            <a:pPr marL="228600" lvl="1" indent="-228600">
              <a:spcBef>
                <a:spcPts val="0"/>
              </a:spcBef>
              <a:spcAft>
                <a:spcPts val="1200"/>
              </a:spcAft>
            </a:pPr>
            <a:r>
              <a:rPr lang="en-US" sz="1800">
                <a:cs typeface="Segoe UI" panose="020B0502040204020203" pitchFamily="34" charset="0"/>
              </a:rPr>
              <a:t>How to configure flow control in cloud flows including loops</a:t>
            </a:r>
          </a:p>
          <a:p>
            <a:pPr marL="228600" lvl="1" indent="-228600">
              <a:spcBef>
                <a:spcPts val="0"/>
              </a:spcBef>
              <a:spcAft>
                <a:spcPts val="1200"/>
              </a:spcAft>
            </a:pPr>
            <a:r>
              <a:rPr lang="en-US" sz="1800">
                <a:cs typeface="Segoe UI" panose="020B0502040204020203" pitchFamily="34" charset="0"/>
              </a:rPr>
              <a:t>Use of expressions in cloud flows </a:t>
            </a:r>
          </a:p>
          <a:p>
            <a:pPr marL="228600" lvl="1" indent="-228600">
              <a:spcBef>
                <a:spcPts val="0"/>
              </a:spcBef>
              <a:spcAft>
                <a:spcPts val="1200"/>
              </a:spcAft>
            </a:pPr>
            <a:r>
              <a:rPr lang="en-US" sz="1800">
                <a:cs typeface="Segoe UI" panose="020B0502040204020203" pitchFamily="34" charset="0"/>
              </a:rPr>
              <a:t>Common processes for parsing text including JSON, XML, and CSV in cloud flows</a:t>
            </a:r>
          </a:p>
          <a:p>
            <a:pPr marL="228600" lvl="1" indent="-228600">
              <a:spcBef>
                <a:spcPts val="0"/>
              </a:spcBef>
              <a:spcAft>
                <a:spcPts val="1200"/>
              </a:spcAft>
            </a:pPr>
            <a:r>
              <a:rPr lang="en-US" sz="1800">
                <a:cs typeface="Segoe UI" panose="020B0502040204020203" pitchFamily="34" charset="0"/>
              </a:rPr>
              <a:t>How to configure variable actions for cloud flows</a:t>
            </a:r>
          </a:p>
          <a:p>
            <a:pPr marL="228600" lvl="1" indent="-228600">
              <a:spcBef>
                <a:spcPts val="0"/>
              </a:spcBef>
              <a:spcAft>
                <a:spcPts val="1200"/>
              </a:spcAft>
            </a:pPr>
            <a:r>
              <a:rPr lang="en-US" sz="1800">
                <a:cs typeface="Segoe UI" panose="020B0502040204020203" pitchFamily="34" charset="0"/>
              </a:rPr>
              <a:t>How to implement data objects in cloud flows</a:t>
            </a:r>
          </a:p>
          <a:p>
            <a:pPr marL="228600" lvl="1" indent="-228600">
              <a:spcBef>
                <a:spcPts val="0"/>
              </a:spcBef>
              <a:spcAft>
                <a:spcPts val="1200"/>
              </a:spcAft>
            </a:pPr>
            <a:r>
              <a:rPr lang="en-US" sz="1800">
                <a:cs typeface="Segoe UI" panose="020B0502040204020203" pitchFamily="34" charset="0"/>
              </a:rPr>
              <a:t>How to configure timeout and retry policies in cloud flows </a:t>
            </a:r>
          </a:p>
          <a:p>
            <a:pPr marL="228600" lvl="1" indent="-228600">
              <a:spcBef>
                <a:spcPts val="0"/>
              </a:spcBef>
              <a:spcAft>
                <a:spcPts val="1200"/>
              </a:spcAft>
            </a:pPr>
            <a:r>
              <a:rPr lang="en-US" sz="1800">
                <a:cs typeface="Segoe UI" panose="020B0502040204020203" pitchFamily="34" charset="0"/>
              </a:rPr>
              <a:t>How to use exception handling blocks in cloud flows to handle system exceptions </a:t>
            </a:r>
          </a:p>
          <a:p>
            <a:pPr marL="228600" lvl="1" indent="-228600">
              <a:spcBef>
                <a:spcPts val="0"/>
              </a:spcBef>
              <a:spcAft>
                <a:spcPts val="1200"/>
              </a:spcAft>
            </a:pPr>
            <a:r>
              <a:rPr lang="en-US" sz="1800">
                <a:cs typeface="Segoe UI" panose="020B0502040204020203" pitchFamily="34" charset="0"/>
              </a:rPr>
              <a:t>How to use error handling routines in cloud flows to handle business exceptions</a:t>
            </a:r>
          </a:p>
        </p:txBody>
      </p:sp>
    </p:spTree>
    <p:extLst>
      <p:ext uri="{BB962C8B-B14F-4D97-AF65-F5344CB8AC3E}">
        <p14:creationId xmlns:p14="http://schemas.microsoft.com/office/powerpoint/2010/main" val="15474378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CEBD60-8B83-59B5-F24C-A23A9D6BB8D5}"/>
              </a:ext>
            </a:extLst>
          </p:cNvPr>
          <p:cNvSpPr>
            <a:spLocks noGrp="1"/>
          </p:cNvSpPr>
          <p:nvPr>
            <p:ph type="title"/>
          </p:nvPr>
        </p:nvSpPr>
        <p:spPr/>
        <p:txBody>
          <a:bodyPr/>
          <a:lstStyle/>
          <a:p>
            <a:r>
              <a:rPr lang="en-IN"/>
              <a:t>Types of Power Automate Flows</a:t>
            </a:r>
            <a:endParaRPr lang="en-US"/>
          </a:p>
        </p:txBody>
      </p:sp>
      <p:sp>
        <p:nvSpPr>
          <p:cNvPr id="4" name="Oval 3">
            <a:extLst>
              <a:ext uri="{FF2B5EF4-FFF2-40B4-BE49-F238E27FC236}">
                <a16:creationId xmlns:a16="http://schemas.microsoft.com/office/drawing/2014/main" id="{1FF7E43C-2824-6129-9657-C2637EECE0B2}"/>
              </a:ext>
              <a:ext uri="{C183D7F6-B498-43B3-948B-1728B52AA6E4}">
                <adec:decorative xmlns:adec="http://schemas.microsoft.com/office/drawing/2017/decorative" val="1"/>
              </a:ext>
            </a:extLst>
          </p:cNvPr>
          <p:cNvSpPr>
            <a:spLocks/>
          </p:cNvSpPr>
          <p:nvPr/>
        </p:nvSpPr>
        <p:spPr bwMode="auto">
          <a:xfrm>
            <a:off x="777828" y="1770743"/>
            <a:ext cx="1999704" cy="1999986"/>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pic>
        <p:nvPicPr>
          <p:cNvPr id="15" name="Graphic 14">
            <a:extLst>
              <a:ext uri="{FF2B5EF4-FFF2-40B4-BE49-F238E27FC236}">
                <a16:creationId xmlns:a16="http://schemas.microsoft.com/office/drawing/2014/main" id="{86427750-60E0-E080-B9DD-635F15504DB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0480" y="2313536"/>
            <a:ext cx="914400" cy="914400"/>
          </a:xfrm>
          <a:prstGeom prst="rect">
            <a:avLst/>
          </a:prstGeom>
        </p:spPr>
      </p:pic>
      <p:sp>
        <p:nvSpPr>
          <p:cNvPr id="9" name="Rectangle 8">
            <a:extLst>
              <a:ext uri="{FF2B5EF4-FFF2-40B4-BE49-F238E27FC236}">
                <a16:creationId xmlns:a16="http://schemas.microsoft.com/office/drawing/2014/main" id="{41E3234B-CD88-E0B0-C4CA-7F897BBBE673}"/>
              </a:ext>
            </a:extLst>
          </p:cNvPr>
          <p:cNvSpPr>
            <a:spLocks/>
          </p:cNvSpPr>
          <p:nvPr/>
        </p:nvSpPr>
        <p:spPr bwMode="auto">
          <a:xfrm>
            <a:off x="588261" y="4055346"/>
            <a:ext cx="2378837" cy="792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mj-lt"/>
                <a:ea typeface="+mn-ea"/>
                <a:cs typeface="+mn-cs"/>
              </a:rPr>
              <a:t>Automated Flows</a:t>
            </a:r>
          </a:p>
        </p:txBody>
      </p:sp>
      <p:sp>
        <p:nvSpPr>
          <p:cNvPr id="5" name="Oval 4">
            <a:extLst>
              <a:ext uri="{FF2B5EF4-FFF2-40B4-BE49-F238E27FC236}">
                <a16:creationId xmlns:a16="http://schemas.microsoft.com/office/drawing/2014/main" id="{A3C3ED84-6800-7629-0C40-A49BEECC1811}"/>
              </a:ext>
              <a:ext uri="{C183D7F6-B498-43B3-948B-1728B52AA6E4}">
                <adec:decorative xmlns:adec="http://schemas.microsoft.com/office/drawing/2017/decorative" val="1"/>
              </a:ext>
            </a:extLst>
          </p:cNvPr>
          <p:cNvSpPr>
            <a:spLocks/>
          </p:cNvSpPr>
          <p:nvPr/>
        </p:nvSpPr>
        <p:spPr bwMode="auto">
          <a:xfrm>
            <a:off x="3649339" y="1770743"/>
            <a:ext cx="1999704" cy="1999986"/>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pic>
        <p:nvPicPr>
          <p:cNvPr id="16" name="Graphic 15">
            <a:extLst>
              <a:ext uri="{FF2B5EF4-FFF2-40B4-BE49-F238E27FC236}">
                <a16:creationId xmlns:a16="http://schemas.microsoft.com/office/drawing/2014/main" id="{3B58DA70-3B96-CAE2-7E0C-64936ABA0CE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91992" y="2313536"/>
            <a:ext cx="914400" cy="914400"/>
          </a:xfrm>
          <a:prstGeom prst="rect">
            <a:avLst/>
          </a:prstGeom>
        </p:spPr>
      </p:pic>
      <p:sp>
        <p:nvSpPr>
          <p:cNvPr id="10" name="Rectangle 9">
            <a:extLst>
              <a:ext uri="{FF2B5EF4-FFF2-40B4-BE49-F238E27FC236}">
                <a16:creationId xmlns:a16="http://schemas.microsoft.com/office/drawing/2014/main" id="{036475A7-A952-FA71-5445-2DDCCD8B7DB9}"/>
              </a:ext>
            </a:extLst>
          </p:cNvPr>
          <p:cNvSpPr>
            <a:spLocks/>
          </p:cNvSpPr>
          <p:nvPr/>
        </p:nvSpPr>
        <p:spPr bwMode="auto">
          <a:xfrm>
            <a:off x="3459773" y="4055346"/>
            <a:ext cx="2378837" cy="792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0" lang="en-US" sz="2200" b="0" i="0" u="none" strike="noStrike" kern="1200" cap="none" spc="0" normalizeH="0" baseline="0" noProof="0">
                <a:ln>
                  <a:noFill/>
                </a:ln>
                <a:solidFill>
                  <a:srgbClr val="000000"/>
                </a:solidFill>
                <a:effectLst/>
                <a:uLnTx/>
                <a:uFillTx/>
                <a:latin typeface="+mj-lt"/>
                <a:ea typeface="+mn-ea"/>
                <a:cs typeface="+mn-cs"/>
              </a:rPr>
              <a:t>Instant Flows</a:t>
            </a:r>
          </a:p>
        </p:txBody>
      </p:sp>
      <p:sp>
        <p:nvSpPr>
          <p:cNvPr id="6" name="Oval 5">
            <a:extLst>
              <a:ext uri="{FF2B5EF4-FFF2-40B4-BE49-F238E27FC236}">
                <a16:creationId xmlns:a16="http://schemas.microsoft.com/office/drawing/2014/main" id="{0F151374-FE9C-4B9B-3AA3-ACB034FB4A3A}"/>
              </a:ext>
              <a:ext uri="{C183D7F6-B498-43B3-948B-1728B52AA6E4}">
                <adec:decorative xmlns:adec="http://schemas.microsoft.com/office/drawing/2017/decorative" val="1"/>
              </a:ext>
            </a:extLst>
          </p:cNvPr>
          <p:cNvSpPr>
            <a:spLocks/>
          </p:cNvSpPr>
          <p:nvPr/>
        </p:nvSpPr>
        <p:spPr bwMode="auto">
          <a:xfrm>
            <a:off x="6520851" y="1770743"/>
            <a:ext cx="1999704" cy="1999986"/>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pic>
        <p:nvPicPr>
          <p:cNvPr id="17" name="Graphic 16">
            <a:extLst>
              <a:ext uri="{FF2B5EF4-FFF2-40B4-BE49-F238E27FC236}">
                <a16:creationId xmlns:a16="http://schemas.microsoft.com/office/drawing/2014/main" id="{57258664-17EA-86CC-11D2-1A77CCC2CA6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63504" y="2313536"/>
            <a:ext cx="914400" cy="914400"/>
          </a:xfrm>
          <a:prstGeom prst="rect">
            <a:avLst/>
          </a:prstGeom>
        </p:spPr>
      </p:pic>
      <p:sp>
        <p:nvSpPr>
          <p:cNvPr id="11" name="Rectangle 10">
            <a:extLst>
              <a:ext uri="{FF2B5EF4-FFF2-40B4-BE49-F238E27FC236}">
                <a16:creationId xmlns:a16="http://schemas.microsoft.com/office/drawing/2014/main" id="{A6247810-9DC2-3D56-82DD-5353828A8D0A}"/>
              </a:ext>
            </a:extLst>
          </p:cNvPr>
          <p:cNvSpPr>
            <a:spLocks/>
          </p:cNvSpPr>
          <p:nvPr/>
        </p:nvSpPr>
        <p:spPr bwMode="auto">
          <a:xfrm>
            <a:off x="6331285" y="4055346"/>
            <a:ext cx="2378837" cy="792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0" lang="en-US" sz="2200" b="0" i="0" u="none" strike="noStrike" kern="1200" cap="none" spc="0" normalizeH="0" baseline="0" noProof="0">
                <a:ln>
                  <a:noFill/>
                </a:ln>
                <a:solidFill>
                  <a:srgbClr val="000000"/>
                </a:solidFill>
                <a:effectLst/>
                <a:uLnTx/>
                <a:uFillTx/>
                <a:latin typeface="+mj-lt"/>
                <a:ea typeface="+mn-ea"/>
                <a:cs typeface="+mn-cs"/>
              </a:rPr>
              <a:t>Scheduled </a:t>
            </a:r>
            <a:r>
              <a:rPr lang="en-US" sz="2200">
                <a:solidFill>
                  <a:srgbClr val="000000"/>
                </a:solidFill>
                <a:latin typeface="+mj-lt"/>
              </a:rPr>
              <a:t>F</a:t>
            </a:r>
            <a:r>
              <a:rPr kumimoji="0" lang="en-US" sz="2200" b="0" i="0" u="none" strike="noStrike" kern="1200" cap="none" spc="0" normalizeH="0" baseline="0" noProof="0">
                <a:ln>
                  <a:noFill/>
                </a:ln>
                <a:solidFill>
                  <a:srgbClr val="000000"/>
                </a:solidFill>
                <a:effectLst/>
                <a:uLnTx/>
                <a:uFillTx/>
                <a:latin typeface="+mj-lt"/>
                <a:ea typeface="+mn-ea"/>
                <a:cs typeface="+mn-cs"/>
              </a:rPr>
              <a:t>lows</a:t>
            </a:r>
          </a:p>
        </p:txBody>
      </p:sp>
      <p:sp>
        <p:nvSpPr>
          <p:cNvPr id="7" name="Oval 6">
            <a:extLst>
              <a:ext uri="{FF2B5EF4-FFF2-40B4-BE49-F238E27FC236}">
                <a16:creationId xmlns:a16="http://schemas.microsoft.com/office/drawing/2014/main" id="{E9450E49-BFA3-61E2-B407-41E57E7D70B4}"/>
              </a:ext>
              <a:ext uri="{C183D7F6-B498-43B3-948B-1728B52AA6E4}">
                <adec:decorative xmlns:adec="http://schemas.microsoft.com/office/drawing/2017/decorative" val="1"/>
              </a:ext>
            </a:extLst>
          </p:cNvPr>
          <p:cNvSpPr>
            <a:spLocks/>
          </p:cNvSpPr>
          <p:nvPr/>
        </p:nvSpPr>
        <p:spPr bwMode="auto">
          <a:xfrm>
            <a:off x="9392363" y="1770743"/>
            <a:ext cx="1999704" cy="1999986"/>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pic>
        <p:nvPicPr>
          <p:cNvPr id="18" name="Graphic 17">
            <a:extLst>
              <a:ext uri="{FF2B5EF4-FFF2-40B4-BE49-F238E27FC236}">
                <a16:creationId xmlns:a16="http://schemas.microsoft.com/office/drawing/2014/main" id="{DA2C21B6-6681-5D44-05C8-75D074D1B96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35015" y="2313536"/>
            <a:ext cx="914400" cy="914400"/>
          </a:xfrm>
          <a:prstGeom prst="rect">
            <a:avLst/>
          </a:prstGeom>
        </p:spPr>
      </p:pic>
      <p:sp>
        <p:nvSpPr>
          <p:cNvPr id="12" name="Rectangle 11">
            <a:extLst>
              <a:ext uri="{FF2B5EF4-FFF2-40B4-BE49-F238E27FC236}">
                <a16:creationId xmlns:a16="http://schemas.microsoft.com/office/drawing/2014/main" id="{17BF1AD9-9693-DACA-B064-183F0EC7AE60}"/>
              </a:ext>
            </a:extLst>
          </p:cNvPr>
          <p:cNvSpPr>
            <a:spLocks/>
          </p:cNvSpPr>
          <p:nvPr/>
        </p:nvSpPr>
        <p:spPr bwMode="auto">
          <a:xfrm>
            <a:off x="9202796" y="4055346"/>
            <a:ext cx="2378837" cy="792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mj-lt"/>
                <a:ea typeface="+mn-ea"/>
                <a:cs typeface="+mn-cs"/>
              </a:rPr>
              <a:t>Desktop Flows</a:t>
            </a:r>
          </a:p>
        </p:txBody>
      </p:sp>
      <p:sp>
        <p:nvSpPr>
          <p:cNvPr id="14" name="Arrow: Left-Right 13">
            <a:extLst>
              <a:ext uri="{FF2B5EF4-FFF2-40B4-BE49-F238E27FC236}">
                <a16:creationId xmlns:a16="http://schemas.microsoft.com/office/drawing/2014/main" id="{0B33A8DC-800D-19AD-EAA9-F7B5B263FA05}"/>
              </a:ext>
            </a:extLst>
          </p:cNvPr>
          <p:cNvSpPr>
            <a:spLocks/>
          </p:cNvSpPr>
          <p:nvPr/>
        </p:nvSpPr>
        <p:spPr bwMode="auto">
          <a:xfrm>
            <a:off x="1320480" y="5132389"/>
            <a:ext cx="6657424" cy="1143000"/>
          </a:xfrm>
          <a:prstGeom prst="leftRightArrow">
            <a:avLst>
              <a:gd name="adj1" fmla="val 61610"/>
              <a:gd name="adj2" fmla="val 5000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tx1"/>
                </a:solidFill>
                <a:ea typeface="Segoe UI" pitchFamily="34" charset="0"/>
                <a:cs typeface="Segoe UI" pitchFamily="34" charset="0"/>
              </a:rPr>
              <a:t>Cloud Flows</a:t>
            </a:r>
          </a:p>
        </p:txBody>
      </p:sp>
    </p:spTree>
    <p:extLst>
      <p:ext uri="{BB962C8B-B14F-4D97-AF65-F5344CB8AC3E}">
        <p14:creationId xmlns:p14="http://schemas.microsoft.com/office/powerpoint/2010/main" val="230767543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C5179-0442-2B6B-DFA7-09B7C158548A}"/>
              </a:ext>
            </a:extLst>
          </p:cNvPr>
          <p:cNvSpPr>
            <a:spLocks noGrp="1"/>
          </p:cNvSpPr>
          <p:nvPr>
            <p:ph type="title"/>
          </p:nvPr>
        </p:nvSpPr>
        <p:spPr>
          <a:xfrm>
            <a:off x="569912" y="2769057"/>
            <a:ext cx="4858432" cy="1231106"/>
          </a:xfrm>
        </p:spPr>
        <p:txBody>
          <a:bodyPr/>
          <a:lstStyle/>
          <a:p>
            <a:r>
              <a:rPr lang="en-US" altLang="zh-CN"/>
              <a:t>Module 3: Advanced Flow Scenarios</a:t>
            </a:r>
            <a:endParaRPr lang="en-US"/>
          </a:p>
        </p:txBody>
      </p:sp>
    </p:spTree>
    <p:extLst>
      <p:ext uri="{BB962C8B-B14F-4D97-AF65-F5344CB8AC3E}">
        <p14:creationId xmlns:p14="http://schemas.microsoft.com/office/powerpoint/2010/main" val="27430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3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1010900" cy="67710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Implement sophisticated business processes and logic using advanced flow techniques along with the application of Microsoft AI for document and data processing.</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2046142"/>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963" y="2490765"/>
            <a:ext cx="388210" cy="3882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1</a:t>
            </a:r>
          </a:p>
        </p:txBody>
      </p:sp>
      <p:sp>
        <p:nvSpPr>
          <p:cNvPr id="20" name="TextBox 19">
            <a:extLst>
              <a:ext uri="{FF2B5EF4-FFF2-40B4-BE49-F238E27FC236}">
                <a16:creationId xmlns:a16="http://schemas.microsoft.com/office/drawing/2014/main" id="{3AD04AAA-F7A3-1DB9-925A-6DD47C5ED93D}"/>
              </a:ext>
            </a:extLst>
          </p:cNvPr>
          <p:cNvSpPr txBox="1">
            <a:spLocks/>
          </p:cNvSpPr>
          <p:nvPr/>
        </p:nvSpPr>
        <p:spPr>
          <a:xfrm>
            <a:off x="1144449" y="2546371"/>
            <a:ext cx="9351646" cy="276999"/>
          </a:xfrm>
          <a:prstGeom prst="rect">
            <a:avLst/>
          </a:prstGeom>
          <a:noFill/>
        </p:spPr>
        <p:txBody>
          <a:bodyPr wrap="square" lIns="0" tIns="0" rIns="0" bIns="0">
            <a:spAutoFit/>
          </a:bodyPr>
          <a:lstStyle/>
          <a:p>
            <a:pPr marL="0" lvl="1">
              <a:spcBef>
                <a:spcPts val="0"/>
              </a:spcBef>
              <a:spcAft>
                <a:spcPts val="600"/>
              </a:spcAft>
            </a:pPr>
            <a:r>
              <a:rPr lang="en-US" sz="1800"/>
              <a:t>Create and use child cloud flows including passing in and returning the data </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963" y="2926916"/>
            <a:ext cx="388210" cy="3882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2</a:t>
            </a:r>
          </a:p>
        </p:txBody>
      </p:sp>
      <p:sp>
        <p:nvSpPr>
          <p:cNvPr id="21" name="TextBox 20">
            <a:extLst>
              <a:ext uri="{FF2B5EF4-FFF2-40B4-BE49-F238E27FC236}">
                <a16:creationId xmlns:a16="http://schemas.microsoft.com/office/drawing/2014/main" id="{5F964FA6-46EF-E177-5E4A-14675850D3E0}"/>
              </a:ext>
            </a:extLst>
          </p:cNvPr>
          <p:cNvSpPr txBox="1">
            <a:spLocks/>
          </p:cNvSpPr>
          <p:nvPr/>
        </p:nvSpPr>
        <p:spPr>
          <a:xfrm>
            <a:off x="1144449" y="2982522"/>
            <a:ext cx="9351646" cy="276999"/>
          </a:xfrm>
          <a:prstGeom prst="rect">
            <a:avLst/>
          </a:prstGeom>
          <a:noFill/>
        </p:spPr>
        <p:txBody>
          <a:bodyPr wrap="square" lIns="0" tIns="0" rIns="0" bIns="0">
            <a:spAutoFit/>
          </a:bodyPr>
          <a:lstStyle/>
          <a:p>
            <a:pPr marL="0" lvl="1">
              <a:spcBef>
                <a:spcPts val="0"/>
              </a:spcBef>
              <a:spcAft>
                <a:spcPts val="600"/>
              </a:spcAft>
            </a:pPr>
            <a:r>
              <a:rPr lang="en-US" sz="1800"/>
              <a:t>Perform actions in cloud flows by calling external APIs </a:t>
            </a:r>
          </a:p>
        </p:txBody>
      </p:sp>
      <p:sp>
        <p:nvSpPr>
          <p:cNvPr id="6" name="Oval 5">
            <a:extLst>
              <a:ext uri="{FF2B5EF4-FFF2-40B4-BE49-F238E27FC236}">
                <a16:creationId xmlns:a16="http://schemas.microsoft.com/office/drawing/2014/main" id="{E462EFB6-6A92-10C6-9F96-7F525AB9FA8C}"/>
              </a:ext>
            </a:extLst>
          </p:cNvPr>
          <p:cNvSpPr>
            <a:spLocks/>
          </p:cNvSpPr>
          <p:nvPr/>
        </p:nvSpPr>
        <p:spPr bwMode="auto">
          <a:xfrm>
            <a:off x="588963" y="3363067"/>
            <a:ext cx="388210" cy="3882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3</a:t>
            </a:r>
          </a:p>
        </p:txBody>
      </p:sp>
      <p:sp>
        <p:nvSpPr>
          <p:cNvPr id="22" name="TextBox 21">
            <a:extLst>
              <a:ext uri="{FF2B5EF4-FFF2-40B4-BE49-F238E27FC236}">
                <a16:creationId xmlns:a16="http://schemas.microsoft.com/office/drawing/2014/main" id="{23DB2EC0-1215-E8B1-2765-C016F91915D5}"/>
              </a:ext>
            </a:extLst>
          </p:cNvPr>
          <p:cNvSpPr txBox="1">
            <a:spLocks/>
          </p:cNvSpPr>
          <p:nvPr/>
        </p:nvSpPr>
        <p:spPr>
          <a:xfrm>
            <a:off x="1144450" y="3418673"/>
            <a:ext cx="9351645" cy="276999"/>
          </a:xfrm>
          <a:prstGeom prst="rect">
            <a:avLst/>
          </a:prstGeom>
          <a:noFill/>
        </p:spPr>
        <p:txBody>
          <a:bodyPr wrap="square" lIns="0" tIns="0" rIns="0" bIns="0">
            <a:spAutoFit/>
          </a:bodyPr>
          <a:lstStyle/>
          <a:p>
            <a:pPr marL="0" lvl="1">
              <a:spcBef>
                <a:spcPts val="0"/>
              </a:spcBef>
              <a:spcAft>
                <a:spcPts val="600"/>
              </a:spcAft>
            </a:pPr>
            <a:r>
              <a:rPr lang="en-US" sz="1800"/>
              <a:t>Configure filter conditions and concurrency in cloud flows </a:t>
            </a:r>
          </a:p>
        </p:txBody>
      </p:sp>
      <p:sp>
        <p:nvSpPr>
          <p:cNvPr id="2" name="Oval 1">
            <a:extLst>
              <a:ext uri="{FF2B5EF4-FFF2-40B4-BE49-F238E27FC236}">
                <a16:creationId xmlns:a16="http://schemas.microsoft.com/office/drawing/2014/main" id="{18B50F0F-C704-41D3-D110-A1E23A3B834A}"/>
              </a:ext>
            </a:extLst>
          </p:cNvPr>
          <p:cNvSpPr>
            <a:spLocks/>
          </p:cNvSpPr>
          <p:nvPr/>
        </p:nvSpPr>
        <p:spPr bwMode="auto">
          <a:xfrm>
            <a:off x="588963" y="3799218"/>
            <a:ext cx="388210" cy="3882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4</a:t>
            </a:r>
          </a:p>
        </p:txBody>
      </p:sp>
      <p:sp>
        <p:nvSpPr>
          <p:cNvPr id="23" name="TextBox 22">
            <a:extLst>
              <a:ext uri="{FF2B5EF4-FFF2-40B4-BE49-F238E27FC236}">
                <a16:creationId xmlns:a16="http://schemas.microsoft.com/office/drawing/2014/main" id="{FB5D148B-9C96-03E8-1F1F-EBFD8FDEE7C9}"/>
              </a:ext>
            </a:extLst>
          </p:cNvPr>
          <p:cNvSpPr txBox="1">
            <a:spLocks/>
          </p:cNvSpPr>
          <p:nvPr/>
        </p:nvSpPr>
        <p:spPr>
          <a:xfrm>
            <a:off x="1144451" y="3854824"/>
            <a:ext cx="9351645" cy="276999"/>
          </a:xfrm>
          <a:prstGeom prst="rect">
            <a:avLst/>
          </a:prstGeom>
          <a:noFill/>
        </p:spPr>
        <p:txBody>
          <a:bodyPr wrap="square" lIns="0" tIns="0" rIns="0" bIns="0">
            <a:spAutoFit/>
          </a:bodyPr>
          <a:lstStyle/>
          <a:p>
            <a:pPr marL="0" lvl="1">
              <a:spcBef>
                <a:spcPts val="0"/>
              </a:spcBef>
              <a:spcAft>
                <a:spcPts val="600"/>
              </a:spcAft>
            </a:pPr>
            <a:r>
              <a:rPr lang="en-US" sz="1800"/>
              <a:t>Configure cloud flow action to run Microsoft Office Scripts</a:t>
            </a:r>
          </a:p>
        </p:txBody>
      </p:sp>
      <p:sp>
        <p:nvSpPr>
          <p:cNvPr id="8" name="Oval 7">
            <a:extLst>
              <a:ext uri="{FF2B5EF4-FFF2-40B4-BE49-F238E27FC236}">
                <a16:creationId xmlns:a16="http://schemas.microsoft.com/office/drawing/2014/main" id="{22545877-D0EF-BB4F-826F-6467F11EE6F0}"/>
              </a:ext>
            </a:extLst>
          </p:cNvPr>
          <p:cNvSpPr>
            <a:spLocks/>
          </p:cNvSpPr>
          <p:nvPr/>
        </p:nvSpPr>
        <p:spPr bwMode="auto">
          <a:xfrm>
            <a:off x="588963" y="4235369"/>
            <a:ext cx="388210" cy="3882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5</a:t>
            </a:r>
          </a:p>
        </p:txBody>
      </p:sp>
      <p:sp>
        <p:nvSpPr>
          <p:cNvPr id="24" name="TextBox 23">
            <a:extLst>
              <a:ext uri="{FF2B5EF4-FFF2-40B4-BE49-F238E27FC236}">
                <a16:creationId xmlns:a16="http://schemas.microsoft.com/office/drawing/2014/main" id="{F3FA7D03-94FC-3DE5-3D4E-9C02ABB3E59D}"/>
              </a:ext>
            </a:extLst>
          </p:cNvPr>
          <p:cNvSpPr txBox="1">
            <a:spLocks/>
          </p:cNvSpPr>
          <p:nvPr/>
        </p:nvSpPr>
        <p:spPr>
          <a:xfrm>
            <a:off x="1144451" y="4290975"/>
            <a:ext cx="9351645" cy="276999"/>
          </a:xfrm>
          <a:prstGeom prst="rect">
            <a:avLst/>
          </a:prstGeom>
          <a:noFill/>
        </p:spPr>
        <p:txBody>
          <a:bodyPr wrap="square" lIns="0" tIns="0" rIns="0" bIns="0">
            <a:spAutoFit/>
          </a:bodyPr>
          <a:lstStyle/>
          <a:p>
            <a:pPr marL="0" lvl="1">
              <a:spcBef>
                <a:spcPts val="0"/>
              </a:spcBef>
              <a:spcAft>
                <a:spcPts val="600"/>
              </a:spcAft>
            </a:pPr>
            <a:r>
              <a:rPr lang="en-US" sz="1800"/>
              <a:t>Identify Microsoft AI options for processing documents in desktop and cloud flows </a:t>
            </a:r>
          </a:p>
        </p:txBody>
      </p:sp>
      <p:sp>
        <p:nvSpPr>
          <p:cNvPr id="4" name="Oval 3">
            <a:extLst>
              <a:ext uri="{FF2B5EF4-FFF2-40B4-BE49-F238E27FC236}">
                <a16:creationId xmlns:a16="http://schemas.microsoft.com/office/drawing/2014/main" id="{4EDFC08F-D248-B81C-1570-DAB5A0B6DF65}"/>
              </a:ext>
            </a:extLst>
          </p:cNvPr>
          <p:cNvSpPr>
            <a:spLocks/>
          </p:cNvSpPr>
          <p:nvPr/>
        </p:nvSpPr>
        <p:spPr bwMode="auto">
          <a:xfrm>
            <a:off x="588963" y="4671520"/>
            <a:ext cx="388210" cy="3882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6</a:t>
            </a:r>
          </a:p>
        </p:txBody>
      </p:sp>
      <p:sp>
        <p:nvSpPr>
          <p:cNvPr id="25" name="TextBox 24">
            <a:extLst>
              <a:ext uri="{FF2B5EF4-FFF2-40B4-BE49-F238E27FC236}">
                <a16:creationId xmlns:a16="http://schemas.microsoft.com/office/drawing/2014/main" id="{30ACE76B-F523-4DE3-2582-E718648A9933}"/>
              </a:ext>
            </a:extLst>
          </p:cNvPr>
          <p:cNvSpPr txBox="1">
            <a:spLocks/>
          </p:cNvSpPr>
          <p:nvPr/>
        </p:nvSpPr>
        <p:spPr>
          <a:xfrm>
            <a:off x="1144449" y="4727126"/>
            <a:ext cx="9351646" cy="276999"/>
          </a:xfrm>
          <a:prstGeom prst="rect">
            <a:avLst/>
          </a:prstGeom>
          <a:noFill/>
        </p:spPr>
        <p:txBody>
          <a:bodyPr wrap="square" lIns="0" tIns="0" rIns="0" bIns="0">
            <a:spAutoFit/>
          </a:bodyPr>
          <a:lstStyle/>
          <a:p>
            <a:pPr marL="0" lvl="1">
              <a:spcBef>
                <a:spcPts val="0"/>
              </a:spcBef>
              <a:spcAft>
                <a:spcPts val="600"/>
              </a:spcAft>
            </a:pPr>
            <a:r>
              <a:rPr lang="en-US" sz="1800"/>
              <a:t>Identify Microsoft AI options for processing data in desktop and cloud flows </a:t>
            </a:r>
          </a:p>
        </p:txBody>
      </p:sp>
      <p:sp>
        <p:nvSpPr>
          <p:cNvPr id="10" name="Oval 9">
            <a:extLst>
              <a:ext uri="{FF2B5EF4-FFF2-40B4-BE49-F238E27FC236}">
                <a16:creationId xmlns:a16="http://schemas.microsoft.com/office/drawing/2014/main" id="{E2F484DF-25D2-DF4B-2F40-CB599FE53078}"/>
              </a:ext>
            </a:extLst>
          </p:cNvPr>
          <p:cNvSpPr>
            <a:spLocks/>
          </p:cNvSpPr>
          <p:nvPr/>
        </p:nvSpPr>
        <p:spPr bwMode="auto">
          <a:xfrm>
            <a:off x="588963" y="5107671"/>
            <a:ext cx="388210" cy="3882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7</a:t>
            </a:r>
          </a:p>
        </p:txBody>
      </p:sp>
      <p:sp>
        <p:nvSpPr>
          <p:cNvPr id="26" name="TextBox 25">
            <a:extLst>
              <a:ext uri="{FF2B5EF4-FFF2-40B4-BE49-F238E27FC236}">
                <a16:creationId xmlns:a16="http://schemas.microsoft.com/office/drawing/2014/main" id="{BEE53F2A-5E80-580E-1DB6-AF4507D1E47E}"/>
              </a:ext>
            </a:extLst>
          </p:cNvPr>
          <p:cNvSpPr txBox="1">
            <a:spLocks/>
          </p:cNvSpPr>
          <p:nvPr/>
        </p:nvSpPr>
        <p:spPr>
          <a:xfrm>
            <a:off x="1144451" y="5163277"/>
            <a:ext cx="9351645" cy="276999"/>
          </a:xfrm>
          <a:prstGeom prst="rect">
            <a:avLst/>
          </a:prstGeom>
          <a:noFill/>
        </p:spPr>
        <p:txBody>
          <a:bodyPr wrap="square" lIns="0" tIns="0" rIns="0" bIns="0">
            <a:spAutoFit/>
          </a:bodyPr>
          <a:lstStyle/>
          <a:p>
            <a:pPr marL="0" lvl="1">
              <a:spcBef>
                <a:spcPts val="0"/>
              </a:spcBef>
              <a:spcAft>
                <a:spcPts val="600"/>
              </a:spcAft>
            </a:pPr>
            <a:r>
              <a:rPr lang="en-US" sz="1800"/>
              <a:t>Identify use cases for the Document Automation Toolkit </a:t>
            </a:r>
          </a:p>
        </p:txBody>
      </p:sp>
      <p:sp>
        <p:nvSpPr>
          <p:cNvPr id="11" name="Oval 10">
            <a:extLst>
              <a:ext uri="{FF2B5EF4-FFF2-40B4-BE49-F238E27FC236}">
                <a16:creationId xmlns:a16="http://schemas.microsoft.com/office/drawing/2014/main" id="{A3A92F3E-1E74-962D-0114-D69C30671ADF}"/>
              </a:ext>
            </a:extLst>
          </p:cNvPr>
          <p:cNvSpPr>
            <a:spLocks/>
          </p:cNvSpPr>
          <p:nvPr/>
        </p:nvSpPr>
        <p:spPr bwMode="auto">
          <a:xfrm>
            <a:off x="588963" y="5543821"/>
            <a:ext cx="388210" cy="38821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8</a:t>
            </a:r>
          </a:p>
        </p:txBody>
      </p:sp>
      <p:sp>
        <p:nvSpPr>
          <p:cNvPr id="27" name="TextBox 26">
            <a:extLst>
              <a:ext uri="{FF2B5EF4-FFF2-40B4-BE49-F238E27FC236}">
                <a16:creationId xmlns:a16="http://schemas.microsoft.com/office/drawing/2014/main" id="{70D70F9D-1888-72D2-8C01-0B258C2F0D86}"/>
              </a:ext>
            </a:extLst>
          </p:cNvPr>
          <p:cNvSpPr txBox="1">
            <a:spLocks/>
          </p:cNvSpPr>
          <p:nvPr/>
        </p:nvSpPr>
        <p:spPr>
          <a:xfrm>
            <a:off x="1144450" y="5599427"/>
            <a:ext cx="9351645" cy="276999"/>
          </a:xfrm>
          <a:prstGeom prst="rect">
            <a:avLst/>
          </a:prstGeom>
          <a:noFill/>
        </p:spPr>
        <p:txBody>
          <a:bodyPr wrap="square" lIns="0" tIns="0" rIns="0" bIns="0">
            <a:spAutoFit/>
          </a:bodyPr>
          <a:lstStyle/>
          <a:p>
            <a:pPr marL="0" lvl="1">
              <a:spcBef>
                <a:spcPts val="0"/>
              </a:spcBef>
              <a:spcAft>
                <a:spcPts val="600"/>
              </a:spcAft>
            </a:pPr>
            <a:r>
              <a:rPr lang="en-US" sz="1800"/>
              <a:t>Configure document processing by using AI Builder </a:t>
            </a:r>
          </a:p>
        </p:txBody>
      </p:sp>
    </p:spTree>
    <p:extLst>
      <p:ext uri="{BB962C8B-B14F-4D97-AF65-F5344CB8AC3E}">
        <p14:creationId xmlns:p14="http://schemas.microsoft.com/office/powerpoint/2010/main" val="15672089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p:txBody>
          <a:bodyPr/>
          <a:lstStyle/>
          <a:p>
            <a:r>
              <a:rPr lang="en-US"/>
              <a:t>About Child Flows</a:t>
            </a:r>
          </a:p>
        </p:txBody>
      </p:sp>
      <p:sp>
        <p:nvSpPr>
          <p:cNvPr id="4" name="Text Placeholder 3">
            <a:extLst>
              <a:ext uri="{FF2B5EF4-FFF2-40B4-BE49-F238E27FC236}">
                <a16:creationId xmlns:a16="http://schemas.microsoft.com/office/drawing/2014/main" id="{F9725640-1258-39D8-ADF2-E0D14D36B92C}"/>
              </a:ext>
            </a:extLst>
          </p:cNvPr>
          <p:cNvSpPr>
            <a:spLocks noGrp="1"/>
          </p:cNvSpPr>
          <p:nvPr>
            <p:ph type="body" sz="quarter" idx="15"/>
          </p:nvPr>
        </p:nvSpPr>
        <p:spPr>
          <a:xfrm>
            <a:off x="586389" y="1581150"/>
            <a:ext cx="3718911" cy="4393510"/>
          </a:xfrm>
        </p:spPr>
        <p:txBody>
          <a:bodyPr/>
          <a:lstStyle/>
          <a:p>
            <a:pPr marL="292100" indent="-292100">
              <a:spcBef>
                <a:spcPts val="300"/>
              </a:spcBef>
            </a:pPr>
            <a:r>
              <a:rPr lang="en-US" sz="2000">
                <a:latin typeface="+mn-lt"/>
              </a:rPr>
              <a:t>Allows breaking out parts of a flow into a reusable child flow</a:t>
            </a:r>
          </a:p>
          <a:p>
            <a:pPr marL="292100" indent="-292100">
              <a:spcBef>
                <a:spcPts val="300"/>
              </a:spcBef>
            </a:pPr>
            <a:r>
              <a:rPr lang="en-US" sz="2000">
                <a:latin typeface="+mn-lt"/>
              </a:rPr>
              <a:t>Trigger support of child flows</a:t>
            </a:r>
          </a:p>
          <a:p>
            <a:pPr marL="685800" lvl="1" indent="-228600">
              <a:spcBef>
                <a:spcPts val="300"/>
              </a:spcBef>
              <a:spcAft>
                <a:spcPts val="600"/>
              </a:spcAft>
              <a:buFont typeface="Segoe UI" panose="020B0502040204020203" pitchFamily="34" charset="0"/>
              <a:buChar char="–"/>
              <a:tabLst>
                <a:tab pos="381000" algn="l"/>
              </a:tabLst>
            </a:pPr>
            <a:r>
              <a:rPr lang="en-US" sz="1800"/>
              <a:t>Manually triggered </a:t>
            </a:r>
            <a:br>
              <a:rPr lang="en-US" sz="1800"/>
            </a:br>
            <a:r>
              <a:rPr lang="en-US" sz="1800"/>
              <a:t>button flow</a:t>
            </a:r>
          </a:p>
          <a:p>
            <a:pPr marL="685800" lvl="1" indent="-228600">
              <a:spcBef>
                <a:spcPts val="300"/>
              </a:spcBef>
              <a:spcAft>
                <a:spcPts val="600"/>
              </a:spcAft>
              <a:buFont typeface="Segoe UI" panose="020B0502040204020203" pitchFamily="34" charset="0"/>
              <a:buChar char="–"/>
            </a:pPr>
            <a:r>
              <a:rPr lang="en-US" sz="1800"/>
              <a:t>Power Apps</a:t>
            </a:r>
          </a:p>
          <a:p>
            <a:pPr marL="685800" lvl="1" indent="-228600">
              <a:spcBef>
                <a:spcPts val="300"/>
              </a:spcBef>
              <a:spcAft>
                <a:spcPts val="600"/>
              </a:spcAft>
              <a:buFont typeface="Segoe UI" panose="020B0502040204020203" pitchFamily="34" charset="0"/>
              <a:buChar char="–"/>
            </a:pPr>
            <a:r>
              <a:rPr lang="en-US" sz="1800"/>
              <a:t>HTTP request</a:t>
            </a:r>
          </a:p>
          <a:p>
            <a:pPr marL="292100" indent="-292100">
              <a:spcBef>
                <a:spcPts val="300"/>
              </a:spcBef>
            </a:pPr>
            <a:r>
              <a:rPr lang="en-US" sz="2000">
                <a:latin typeface="+mn-lt"/>
              </a:rPr>
              <a:t>Respond with Power Apps or HTTP response</a:t>
            </a:r>
          </a:p>
          <a:p>
            <a:pPr marL="685800" lvl="1" indent="-228600">
              <a:spcBef>
                <a:spcPts val="300"/>
              </a:spcBef>
              <a:spcAft>
                <a:spcPts val="600"/>
              </a:spcAft>
              <a:buFont typeface="Segoe UI" panose="020B0502040204020203" pitchFamily="34" charset="0"/>
              <a:buChar char="–"/>
            </a:pPr>
            <a:r>
              <a:rPr lang="en-US" sz="1800"/>
              <a:t>If no response action, parent won’t wait</a:t>
            </a:r>
          </a:p>
          <a:p>
            <a:pPr marL="292100" indent="-292100">
              <a:spcBef>
                <a:spcPts val="300"/>
              </a:spcBef>
            </a:pPr>
            <a:r>
              <a:rPr lang="en-US" sz="2000">
                <a:latin typeface="+mn-lt"/>
              </a:rPr>
              <a:t>Solutions are required for this to work</a:t>
            </a:r>
          </a:p>
        </p:txBody>
      </p:sp>
      <p:pic>
        <p:nvPicPr>
          <p:cNvPr id="7" name="Picture Placeholder 6" descr="Run a child flow action">
            <a:extLst>
              <a:ext uri="{FF2B5EF4-FFF2-40B4-BE49-F238E27FC236}">
                <a16:creationId xmlns:a16="http://schemas.microsoft.com/office/drawing/2014/main" id="{3D0136AE-34AE-990E-492B-7E371EE4DB3A}"/>
              </a:ext>
              <a:ext uri="{C183D7F6-B498-43B3-948B-1728B52AA6E4}">
                <adec:decorative xmlns:adec="http://schemas.microsoft.com/office/drawing/2017/decorative" val="0"/>
              </a:ext>
            </a:extLst>
          </p:cNvPr>
          <p:cNvPicPr>
            <a:picLocks noGrp="1" noChangeAspect="1"/>
          </p:cNvPicPr>
          <p:nvPr>
            <p:ph type="pic" sz="quarter" idx="20"/>
          </p:nvPr>
        </p:nvPicPr>
        <p:blipFill rotWithShape="1">
          <a:blip r:embed="rId3"/>
          <a:srcRect l="-1609" t="-33915" r="-1609" b="-33915"/>
          <a:stretch/>
        </p:blipFill>
        <p:spPr>
          <a:xfrm>
            <a:off x="4533900" y="1581150"/>
            <a:ext cx="7065962" cy="4430720"/>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71014554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01D83B-E719-2D75-081B-E53062C103BA}"/>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C5F7117C-6E79-DCB4-754D-5AB65FC9F93F}"/>
              </a:ext>
            </a:extLst>
          </p:cNvPr>
          <p:cNvSpPr>
            <a:spLocks noGrp="1"/>
          </p:cNvSpPr>
          <p:nvPr>
            <p:ph type="title"/>
          </p:nvPr>
        </p:nvSpPr>
        <p:spPr/>
        <p:txBody>
          <a:bodyPr/>
          <a:lstStyle/>
          <a:p>
            <a:r>
              <a:rPr lang="en-US"/>
              <a:t>Example – Using a Child Flow</a:t>
            </a:r>
          </a:p>
        </p:txBody>
      </p:sp>
      <p:sp>
        <p:nvSpPr>
          <p:cNvPr id="8" name="Rectangle 7">
            <a:extLst>
              <a:ext uri="{FF2B5EF4-FFF2-40B4-BE49-F238E27FC236}">
                <a16:creationId xmlns:a16="http://schemas.microsoft.com/office/drawing/2014/main" id="{7D24B8B3-3A53-1A93-1B3B-34A4269A5C01}"/>
              </a:ext>
            </a:extLst>
          </p:cNvPr>
          <p:cNvSpPr/>
          <p:nvPr/>
        </p:nvSpPr>
        <p:spPr bwMode="auto">
          <a:xfrm>
            <a:off x="812801" y="1556657"/>
            <a:ext cx="5099794" cy="464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defRPr/>
            </a:pPr>
            <a:r>
              <a:rPr lang="en-US" sz="2200">
                <a:solidFill>
                  <a:schemeClr val="tx1"/>
                </a:solidFill>
                <a:latin typeface="+mj-lt"/>
                <a:cs typeface="Segoe UI" panose="020B0502040204020203" pitchFamily="34" charset="0"/>
              </a:rPr>
              <a:t>Parent flow</a:t>
            </a:r>
          </a:p>
        </p:txBody>
      </p:sp>
      <p:pic>
        <p:nvPicPr>
          <p:cNvPr id="11" name="Picture 10" descr="Steps in a parent flow">
            <a:extLst>
              <a:ext uri="{FF2B5EF4-FFF2-40B4-BE49-F238E27FC236}">
                <a16:creationId xmlns:a16="http://schemas.microsoft.com/office/drawing/2014/main" id="{265FF8C0-2E7C-86B8-50FE-B0275629AD32}"/>
              </a:ext>
            </a:extLst>
          </p:cNvPr>
          <p:cNvPicPr>
            <a:picLocks noChangeAspect="1"/>
          </p:cNvPicPr>
          <p:nvPr/>
        </p:nvPicPr>
        <p:blipFill>
          <a:blip r:embed="rId3"/>
          <a:stretch>
            <a:fillRect/>
          </a:stretch>
        </p:blipFill>
        <p:spPr>
          <a:xfrm>
            <a:off x="767606" y="2578080"/>
            <a:ext cx="4439394" cy="2751272"/>
          </a:xfrm>
          <a:prstGeom prst="rect">
            <a:avLst/>
          </a:prstGeom>
          <a:ln w="6350">
            <a:solidFill>
              <a:schemeClr val="bg1">
                <a:lumMod val="75000"/>
              </a:schemeClr>
            </a:solidFill>
          </a:ln>
        </p:spPr>
      </p:pic>
      <p:sp>
        <p:nvSpPr>
          <p:cNvPr id="13" name="Arrow: Right 12">
            <a:extLst>
              <a:ext uri="{FF2B5EF4-FFF2-40B4-BE49-F238E27FC236}">
                <a16:creationId xmlns:a16="http://schemas.microsoft.com/office/drawing/2014/main" id="{40C4ADAC-B5C7-09D0-8851-275E88456E99}"/>
              </a:ext>
              <a:ext uri="{C183D7F6-B498-43B3-948B-1728B52AA6E4}">
                <adec:decorative xmlns:adec="http://schemas.microsoft.com/office/drawing/2017/decorative" val="1"/>
              </a:ext>
            </a:extLst>
          </p:cNvPr>
          <p:cNvSpPr/>
          <p:nvPr/>
        </p:nvSpPr>
        <p:spPr bwMode="auto">
          <a:xfrm>
            <a:off x="5370687" y="3212202"/>
            <a:ext cx="941214" cy="427824"/>
          </a:xfrm>
          <a:prstGeom prst="rightArrow">
            <a:avLst/>
          </a:prstGeom>
          <a:solidFill>
            <a:schemeClr val="bg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Rectangle 8">
            <a:extLst>
              <a:ext uri="{FF2B5EF4-FFF2-40B4-BE49-F238E27FC236}">
                <a16:creationId xmlns:a16="http://schemas.microsoft.com/office/drawing/2014/main" id="{B1C2E4D1-FD60-8683-BE01-9DC1555B9886}"/>
              </a:ext>
            </a:extLst>
          </p:cNvPr>
          <p:cNvSpPr/>
          <p:nvPr/>
        </p:nvSpPr>
        <p:spPr bwMode="auto">
          <a:xfrm>
            <a:off x="6464803" y="1556657"/>
            <a:ext cx="4912396" cy="4644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defRPr/>
            </a:pPr>
            <a:r>
              <a:rPr lang="en-US" sz="2200">
                <a:solidFill>
                  <a:schemeClr val="tx1"/>
                </a:solidFill>
                <a:latin typeface="+mj-lt"/>
                <a:cs typeface="Segoe UI" panose="020B0502040204020203" pitchFamily="34" charset="0"/>
              </a:rPr>
              <a:t>Child flow</a:t>
            </a:r>
          </a:p>
        </p:txBody>
      </p:sp>
      <p:pic>
        <p:nvPicPr>
          <p:cNvPr id="12" name="Picture 11" descr="Steps in a child flow">
            <a:extLst>
              <a:ext uri="{FF2B5EF4-FFF2-40B4-BE49-F238E27FC236}">
                <a16:creationId xmlns:a16="http://schemas.microsoft.com/office/drawing/2014/main" id="{2B2145E5-F1AB-3C57-999D-4AAC43855068}"/>
              </a:ext>
            </a:extLst>
          </p:cNvPr>
          <p:cNvPicPr>
            <a:picLocks noChangeAspect="1"/>
          </p:cNvPicPr>
          <p:nvPr/>
        </p:nvPicPr>
        <p:blipFill>
          <a:blip r:embed="rId4"/>
          <a:stretch>
            <a:fillRect/>
          </a:stretch>
        </p:blipFill>
        <p:spPr>
          <a:xfrm>
            <a:off x="6475588" y="3031803"/>
            <a:ext cx="4890826" cy="1843826"/>
          </a:xfrm>
          <a:prstGeom prst="rect">
            <a:avLst/>
          </a:prstGeom>
          <a:ln w="6350">
            <a:solidFill>
              <a:schemeClr val="bg1">
                <a:lumMod val="75000"/>
              </a:schemeClr>
            </a:solidFill>
          </a:ln>
        </p:spPr>
      </p:pic>
      <p:sp>
        <p:nvSpPr>
          <p:cNvPr id="14" name="Arrow: Right 13">
            <a:extLst>
              <a:ext uri="{FF2B5EF4-FFF2-40B4-BE49-F238E27FC236}">
                <a16:creationId xmlns:a16="http://schemas.microsoft.com/office/drawing/2014/main" id="{1141819B-DD0F-CABC-594C-85FA442125F0}"/>
              </a:ext>
              <a:ext uri="{C183D7F6-B498-43B3-948B-1728B52AA6E4}">
                <adec:decorative xmlns:adec="http://schemas.microsoft.com/office/drawing/2017/decorative" val="1"/>
              </a:ext>
            </a:extLst>
          </p:cNvPr>
          <p:cNvSpPr/>
          <p:nvPr/>
        </p:nvSpPr>
        <p:spPr bwMode="auto">
          <a:xfrm rot="10800000">
            <a:off x="5370687" y="4267408"/>
            <a:ext cx="941214" cy="427824"/>
          </a:xfrm>
          <a:prstGeom prst="rightArrow">
            <a:avLst/>
          </a:prstGeom>
          <a:solidFill>
            <a:schemeClr val="bg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2868743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89DC3-ECC6-1083-4ADA-683D660867FC}"/>
              </a:ext>
            </a:extLst>
          </p:cNvPr>
          <p:cNvSpPr>
            <a:spLocks noGrp="1"/>
          </p:cNvSpPr>
          <p:nvPr>
            <p:ph type="title"/>
          </p:nvPr>
        </p:nvSpPr>
        <p:spPr/>
        <p:txBody>
          <a:bodyPr/>
          <a:lstStyle/>
          <a:p>
            <a:r>
              <a:rPr lang="en-US"/>
              <a:t>Action Settings</a:t>
            </a:r>
          </a:p>
        </p:txBody>
      </p:sp>
      <p:sp>
        <p:nvSpPr>
          <p:cNvPr id="5" name="Text Placeholder 4">
            <a:extLst>
              <a:ext uri="{FF2B5EF4-FFF2-40B4-BE49-F238E27FC236}">
                <a16:creationId xmlns:a16="http://schemas.microsoft.com/office/drawing/2014/main" id="{102984CF-7286-46DE-264E-6BA0558F2BF9}"/>
              </a:ext>
            </a:extLst>
          </p:cNvPr>
          <p:cNvSpPr>
            <a:spLocks noGrp="1"/>
          </p:cNvSpPr>
          <p:nvPr>
            <p:ph type="body" sz="quarter" idx="16"/>
          </p:nvPr>
        </p:nvSpPr>
        <p:spPr>
          <a:xfrm>
            <a:off x="584200" y="1594155"/>
            <a:ext cx="4742543" cy="3416320"/>
          </a:xfrm>
        </p:spPr>
        <p:txBody>
          <a:bodyPr/>
          <a:lstStyle/>
          <a:p>
            <a:pPr marL="274638" indent="-274638">
              <a:spcBef>
                <a:spcPts val="600"/>
              </a:spcBef>
              <a:spcAft>
                <a:spcPts val="600"/>
              </a:spcAft>
              <a:buFont typeface="Arial" panose="020B0604020202020204" pitchFamily="34" charset="0"/>
              <a:buChar char="•"/>
            </a:pPr>
            <a:r>
              <a:rPr lang="en-US" sz="2200">
                <a:latin typeface="+mn-lt"/>
              </a:rPr>
              <a:t>The “…” menu contains entry points to Settings and Configure run after</a:t>
            </a:r>
          </a:p>
          <a:p>
            <a:pPr marL="274638" indent="-274638">
              <a:spcBef>
                <a:spcPts val="600"/>
              </a:spcBef>
              <a:spcAft>
                <a:spcPts val="600"/>
              </a:spcAft>
              <a:buFont typeface="Arial" panose="020B0604020202020204" pitchFamily="34" charset="0"/>
              <a:buChar char="•"/>
            </a:pPr>
            <a:r>
              <a:rPr lang="en-US" sz="2200">
                <a:latin typeface="+mn-lt"/>
              </a:rPr>
              <a:t>Settings lets you configure</a:t>
            </a:r>
          </a:p>
          <a:p>
            <a:pPr marL="685800" indent="-293688">
              <a:spcAft>
                <a:spcPts val="600"/>
              </a:spcAft>
              <a:buFont typeface="Segoe UI" panose="020B0502040204020203" pitchFamily="34" charset="0"/>
              <a:buChar char="–"/>
            </a:pPr>
            <a:r>
              <a:rPr lang="en-US" sz="2000">
                <a:latin typeface="+mn-lt"/>
              </a:rPr>
              <a:t>Async actions</a:t>
            </a:r>
          </a:p>
          <a:p>
            <a:pPr marL="685800" indent="-293688">
              <a:spcAft>
                <a:spcPts val="600"/>
              </a:spcAft>
              <a:buFont typeface="Segoe UI" panose="020B0502040204020203" pitchFamily="34" charset="0"/>
              <a:buChar char="–"/>
            </a:pPr>
            <a:r>
              <a:rPr lang="en-US" sz="2000">
                <a:latin typeface="+mn-lt"/>
              </a:rPr>
              <a:t>Timeout</a:t>
            </a:r>
          </a:p>
          <a:p>
            <a:pPr marL="685800" indent="-293688">
              <a:spcAft>
                <a:spcPts val="600"/>
              </a:spcAft>
              <a:buFont typeface="Segoe UI" panose="020B0502040204020203" pitchFamily="34" charset="0"/>
              <a:buChar char="–"/>
            </a:pPr>
            <a:r>
              <a:rPr lang="en-US" sz="2000">
                <a:latin typeface="+mn-lt"/>
              </a:rPr>
              <a:t>Retry policy</a:t>
            </a:r>
          </a:p>
          <a:p>
            <a:pPr marL="685800" indent="-293688">
              <a:spcAft>
                <a:spcPts val="600"/>
              </a:spcAft>
              <a:buFont typeface="Segoe UI" panose="020B0502040204020203" pitchFamily="34" charset="0"/>
              <a:buChar char="–"/>
            </a:pPr>
            <a:r>
              <a:rPr lang="en-US" sz="2000">
                <a:latin typeface="+mn-lt"/>
              </a:rPr>
              <a:t>Sequential</a:t>
            </a:r>
          </a:p>
          <a:p>
            <a:pPr marL="685800" indent="-293688">
              <a:spcAft>
                <a:spcPts val="600"/>
              </a:spcAft>
              <a:buFont typeface="Segoe UI" panose="020B0502040204020203" pitchFamily="34" charset="0"/>
              <a:buChar char="–"/>
            </a:pPr>
            <a:r>
              <a:rPr lang="en-US" sz="2000">
                <a:latin typeface="+mn-lt"/>
              </a:rPr>
              <a:t>And more!</a:t>
            </a:r>
          </a:p>
          <a:p>
            <a:endParaRPr lang="en-US"/>
          </a:p>
        </p:txBody>
      </p:sp>
      <p:pic>
        <p:nvPicPr>
          <p:cNvPr id="7" name="Picture Placeholder 6" descr="Configure action">
            <a:extLst>
              <a:ext uri="{FF2B5EF4-FFF2-40B4-BE49-F238E27FC236}">
                <a16:creationId xmlns:a16="http://schemas.microsoft.com/office/drawing/2014/main" id="{2F882717-F703-76BA-9DBD-79E6E0EF7C9D}"/>
              </a:ext>
            </a:extLst>
          </p:cNvPr>
          <p:cNvPicPr>
            <a:picLocks noGrp="1" noChangeAspect="1"/>
          </p:cNvPicPr>
          <p:nvPr>
            <p:ph type="pic" sz="quarter" idx="20"/>
          </p:nvPr>
        </p:nvPicPr>
        <p:blipFill rotWithShape="1">
          <a:blip r:embed="rId3"/>
          <a:srcRect l="-4658" t="-11658" r="-4658" b="-11658"/>
          <a:stretch/>
        </p:blipFill>
        <p:spPr>
          <a:xfrm>
            <a:off x="5773783" y="1581150"/>
            <a:ext cx="582608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83619565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0322AE-9478-0572-527E-4B82B62D3673}"/>
              </a:ext>
              <a:ext uri="{C183D7F6-B498-43B3-948B-1728B52AA6E4}">
                <adec:decorative xmlns:adec="http://schemas.microsoft.com/office/drawing/2017/decorative" val="1"/>
              </a:ext>
            </a:extLst>
          </p:cNvPr>
          <p:cNvSpPr>
            <a:spLocks/>
          </p:cNvSpPr>
          <p:nvPr/>
        </p:nvSpPr>
        <p:spPr bwMode="auto">
          <a:xfrm>
            <a:off x="588262" y="1866900"/>
            <a:ext cx="11013474" cy="440588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C5ECDF02-1A37-4ED8-1EA3-7D3D0AAD6345}"/>
              </a:ext>
            </a:extLst>
          </p:cNvPr>
          <p:cNvSpPr>
            <a:spLocks noGrp="1"/>
          </p:cNvSpPr>
          <p:nvPr>
            <p:ph type="title"/>
          </p:nvPr>
        </p:nvSpPr>
        <p:spPr>
          <a:xfrm>
            <a:off x="588261" y="585216"/>
            <a:ext cx="11011601" cy="492443"/>
          </a:xfrm>
        </p:spPr>
        <p:txBody>
          <a:bodyPr/>
          <a:lstStyle/>
          <a:p>
            <a:r>
              <a:rPr lang="en-US"/>
              <a:t>Run for Each Item in Parallel</a:t>
            </a:r>
          </a:p>
        </p:txBody>
      </p:sp>
      <p:sp>
        <p:nvSpPr>
          <p:cNvPr id="11" name="Text Placeholder 10">
            <a:extLst>
              <a:ext uri="{FF2B5EF4-FFF2-40B4-BE49-F238E27FC236}">
                <a16:creationId xmlns:a16="http://schemas.microsoft.com/office/drawing/2014/main" id="{5D3262B9-50A6-548E-795C-B529CF248CFB}"/>
              </a:ext>
            </a:extLst>
          </p:cNvPr>
          <p:cNvSpPr>
            <a:spLocks noGrp="1"/>
          </p:cNvSpPr>
          <p:nvPr>
            <p:ph type="body" sz="quarter" idx="17"/>
          </p:nvPr>
        </p:nvSpPr>
        <p:spPr/>
        <p:txBody>
          <a:bodyPr/>
          <a:lstStyle/>
          <a:p>
            <a:r>
              <a:rPr lang="en-US"/>
              <a:t>By default, runs one at a time.</a:t>
            </a:r>
          </a:p>
        </p:txBody>
      </p:sp>
      <p:pic>
        <p:nvPicPr>
          <p:cNvPr id="10" name="Picture 9" descr="List rows, apply to each">
            <a:extLst>
              <a:ext uri="{FF2B5EF4-FFF2-40B4-BE49-F238E27FC236}">
                <a16:creationId xmlns:a16="http://schemas.microsoft.com/office/drawing/2014/main" id="{5CA2836D-8765-2B69-7479-548F5CA4B82F}"/>
              </a:ext>
            </a:extLst>
          </p:cNvPr>
          <p:cNvPicPr>
            <a:picLocks noChangeAspect="1"/>
          </p:cNvPicPr>
          <p:nvPr/>
        </p:nvPicPr>
        <p:blipFill rotWithShape="1">
          <a:blip r:embed="rId3"/>
          <a:srcRect l="601" t="2869" r="1"/>
          <a:stretch/>
        </p:blipFill>
        <p:spPr>
          <a:xfrm>
            <a:off x="2919727" y="1924050"/>
            <a:ext cx="6350544" cy="1879600"/>
          </a:xfrm>
          <a:prstGeom prst="rect">
            <a:avLst/>
          </a:prstGeom>
          <a:ln>
            <a:noFill/>
          </a:ln>
          <a:effectLst/>
        </p:spPr>
      </p:pic>
      <p:pic>
        <p:nvPicPr>
          <p:cNvPr id="9" name="Picture 8" descr="Settings for apply to each">
            <a:extLst>
              <a:ext uri="{FF2B5EF4-FFF2-40B4-BE49-F238E27FC236}">
                <a16:creationId xmlns:a16="http://schemas.microsoft.com/office/drawing/2014/main" id="{83ED8437-F396-57D7-E00B-CBEA158778C4}"/>
              </a:ext>
            </a:extLst>
          </p:cNvPr>
          <p:cNvPicPr>
            <a:picLocks noChangeAspect="1"/>
          </p:cNvPicPr>
          <p:nvPr/>
        </p:nvPicPr>
        <p:blipFill rotWithShape="1">
          <a:blip r:embed="rId4"/>
          <a:srcRect l="2011" t="7666" r="6162" b="7666"/>
          <a:stretch/>
        </p:blipFill>
        <p:spPr>
          <a:xfrm>
            <a:off x="3589924" y="3860003"/>
            <a:ext cx="5010150" cy="2384624"/>
          </a:xfrm>
          <a:prstGeom prst="rect">
            <a:avLst/>
          </a:prstGeom>
          <a:ln>
            <a:noFill/>
          </a:ln>
          <a:effectLst/>
        </p:spPr>
      </p:pic>
    </p:spTree>
    <p:extLst>
      <p:ext uri="{BB962C8B-B14F-4D97-AF65-F5344CB8AC3E}">
        <p14:creationId xmlns:p14="http://schemas.microsoft.com/office/powerpoint/2010/main" val="255285352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1EB8E3-60C2-D7A2-523A-467673A0FB11}"/>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25B7E2C-89D1-FEDC-37D9-245D2B97FCF3}"/>
              </a:ext>
            </a:extLst>
          </p:cNvPr>
          <p:cNvSpPr>
            <a:spLocks noGrp="1"/>
          </p:cNvSpPr>
          <p:nvPr>
            <p:ph type="title"/>
          </p:nvPr>
        </p:nvSpPr>
        <p:spPr>
          <a:xfrm>
            <a:off x="588261" y="585216"/>
            <a:ext cx="4710689" cy="492443"/>
          </a:xfrm>
        </p:spPr>
        <p:txBody>
          <a:bodyPr/>
          <a:lstStyle/>
          <a:p>
            <a:r>
              <a:rPr lang="en-US"/>
              <a:t>Parallel Execution</a:t>
            </a:r>
          </a:p>
        </p:txBody>
      </p:sp>
      <p:sp>
        <p:nvSpPr>
          <p:cNvPr id="4" name="Text Placeholder 3">
            <a:extLst>
              <a:ext uri="{FF2B5EF4-FFF2-40B4-BE49-F238E27FC236}">
                <a16:creationId xmlns:a16="http://schemas.microsoft.com/office/drawing/2014/main" id="{C41D70A5-3B6D-B05C-40EF-26EEE1B5567E}"/>
              </a:ext>
            </a:extLst>
          </p:cNvPr>
          <p:cNvSpPr>
            <a:spLocks noGrp="1"/>
          </p:cNvSpPr>
          <p:nvPr>
            <p:ph type="body" sz="quarter" idx="16"/>
          </p:nvPr>
        </p:nvSpPr>
        <p:spPr>
          <a:xfrm>
            <a:off x="584201" y="1594155"/>
            <a:ext cx="4991100" cy="1692771"/>
          </a:xfrm>
        </p:spPr>
        <p:txBody>
          <a:bodyPr/>
          <a:lstStyle/>
          <a:p>
            <a:r>
              <a:rPr lang="en-US" sz="2200" dirty="0">
                <a:latin typeface="+mn-lt"/>
              </a:rPr>
              <a:t>For actions select Add parallel branch from the      above the action</a:t>
            </a:r>
          </a:p>
          <a:p>
            <a:endParaRPr lang="en-US" sz="2200" dirty="0">
              <a:latin typeface="+mn-lt"/>
            </a:endParaRPr>
          </a:p>
          <a:p>
            <a:r>
              <a:rPr lang="en-US" sz="2200" dirty="0">
                <a:latin typeface="+mn-lt"/>
              </a:rPr>
              <a:t>Inside of a foreach you can do up to 50 at a time</a:t>
            </a:r>
            <a:endParaRPr lang="en-US" sz="2200" dirty="0"/>
          </a:p>
        </p:txBody>
      </p:sp>
      <p:pic>
        <p:nvPicPr>
          <p:cNvPr id="9" name="Picture 8" descr="Sequential setting for apply for each">
            <a:extLst>
              <a:ext uri="{FF2B5EF4-FFF2-40B4-BE49-F238E27FC236}">
                <a16:creationId xmlns:a16="http://schemas.microsoft.com/office/drawing/2014/main" id="{107F4929-9BE1-7165-AE76-6458A3C7DE76}"/>
              </a:ext>
            </a:extLst>
          </p:cNvPr>
          <p:cNvPicPr>
            <a:picLocks noChangeAspect="1"/>
          </p:cNvPicPr>
          <p:nvPr/>
        </p:nvPicPr>
        <p:blipFill rotWithShape="1">
          <a:blip r:embed="rId3"/>
          <a:srcRect l="1043" t="3658" r="1043" b="3658"/>
          <a:stretch/>
        </p:blipFill>
        <p:spPr>
          <a:xfrm>
            <a:off x="584200" y="3689042"/>
            <a:ext cx="5246742" cy="1915744"/>
          </a:xfrm>
          <a:prstGeom prst="rect">
            <a:avLst/>
          </a:prstGeom>
          <a:ln>
            <a:noFill/>
          </a:ln>
        </p:spPr>
      </p:pic>
      <p:pic>
        <p:nvPicPr>
          <p:cNvPr id="10" name="Picture 9" descr="Add a parallel branch">
            <a:extLst>
              <a:ext uri="{FF2B5EF4-FFF2-40B4-BE49-F238E27FC236}">
                <a16:creationId xmlns:a16="http://schemas.microsoft.com/office/drawing/2014/main" id="{1EAAA017-7D9F-7BBD-D04D-7D0E2FE630A8}"/>
              </a:ext>
            </a:extLst>
          </p:cNvPr>
          <p:cNvPicPr>
            <a:picLocks noChangeAspect="1"/>
          </p:cNvPicPr>
          <p:nvPr/>
        </p:nvPicPr>
        <p:blipFill>
          <a:blip r:embed="rId4"/>
          <a:stretch>
            <a:fillRect/>
          </a:stretch>
        </p:blipFill>
        <p:spPr>
          <a:xfrm>
            <a:off x="6821715" y="310496"/>
            <a:ext cx="2973220" cy="3188335"/>
          </a:xfrm>
          <a:prstGeom prst="rect">
            <a:avLst/>
          </a:prstGeom>
          <a:ln w="6350">
            <a:solidFill>
              <a:schemeClr val="bg1">
                <a:lumMod val="75000"/>
              </a:schemeClr>
            </a:solidFill>
          </a:ln>
        </p:spPr>
      </p:pic>
      <p:pic>
        <p:nvPicPr>
          <p:cNvPr id="11" name="Picture 10" descr="Choose an action">
            <a:extLst>
              <a:ext uri="{FF2B5EF4-FFF2-40B4-BE49-F238E27FC236}">
                <a16:creationId xmlns:a16="http://schemas.microsoft.com/office/drawing/2014/main" id="{E8CC0D5A-3CFC-7B92-3E98-BCB8FE8B628B}"/>
              </a:ext>
            </a:extLst>
          </p:cNvPr>
          <p:cNvPicPr>
            <a:picLocks noChangeAspect="1"/>
          </p:cNvPicPr>
          <p:nvPr/>
        </p:nvPicPr>
        <p:blipFill>
          <a:blip r:embed="rId5"/>
          <a:stretch>
            <a:fillRect/>
          </a:stretch>
        </p:blipFill>
        <p:spPr>
          <a:xfrm>
            <a:off x="6821715" y="3689042"/>
            <a:ext cx="4644570" cy="2858463"/>
          </a:xfrm>
          <a:prstGeom prst="rect">
            <a:avLst/>
          </a:prstGeom>
          <a:ln w="6350">
            <a:solidFill>
              <a:schemeClr val="bg1">
                <a:lumMod val="75000"/>
              </a:schemeClr>
            </a:solidFill>
          </a:ln>
        </p:spPr>
      </p:pic>
      <p:grpSp>
        <p:nvGrpSpPr>
          <p:cNvPr id="6" name="Group 5">
            <a:extLst>
              <a:ext uri="{FF2B5EF4-FFF2-40B4-BE49-F238E27FC236}">
                <a16:creationId xmlns:a16="http://schemas.microsoft.com/office/drawing/2014/main" id="{BB2F2E3B-9F69-5049-91F3-47C8419B02F5}"/>
              </a:ext>
              <a:ext uri="{C183D7F6-B498-43B3-948B-1728B52AA6E4}">
                <adec:decorative xmlns:adec="http://schemas.microsoft.com/office/drawing/2017/decorative" val="1"/>
              </a:ext>
            </a:extLst>
          </p:cNvPr>
          <p:cNvGrpSpPr/>
          <p:nvPr/>
        </p:nvGrpSpPr>
        <p:grpSpPr>
          <a:xfrm>
            <a:off x="1712458" y="1979127"/>
            <a:ext cx="313192" cy="313192"/>
            <a:chOff x="3398837" y="1789991"/>
            <a:chExt cx="358214" cy="358214"/>
          </a:xfrm>
        </p:grpSpPr>
        <p:sp>
          <p:nvSpPr>
            <p:cNvPr id="7" name="Oval 6">
              <a:extLst>
                <a:ext uri="{FF2B5EF4-FFF2-40B4-BE49-F238E27FC236}">
                  <a16:creationId xmlns:a16="http://schemas.microsoft.com/office/drawing/2014/main" id="{2FDC9E1F-2FAD-93D9-CAD0-0F0EA60D2310}"/>
                </a:ext>
              </a:extLst>
            </p:cNvPr>
            <p:cNvSpPr/>
            <p:nvPr/>
          </p:nvSpPr>
          <p:spPr bwMode="auto">
            <a:xfrm>
              <a:off x="3398837" y="1789991"/>
              <a:ext cx="358214" cy="358214"/>
            </a:xfrm>
            <a:prstGeom prst="ellipse">
              <a:avLst/>
            </a:prstGeom>
            <a:ln w="28575">
              <a:solidFill>
                <a:schemeClr val="bg1">
                  <a:lumMod val="50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Cross 7">
              <a:extLst>
                <a:ext uri="{FF2B5EF4-FFF2-40B4-BE49-F238E27FC236}">
                  <a16:creationId xmlns:a16="http://schemas.microsoft.com/office/drawing/2014/main" id="{F1D5552D-0EA4-07D3-59FC-055D6E8350C8}"/>
                </a:ext>
              </a:extLst>
            </p:cNvPr>
            <p:cNvSpPr/>
            <p:nvPr/>
          </p:nvSpPr>
          <p:spPr bwMode="auto">
            <a:xfrm rot="5400000">
              <a:off x="3455505" y="1846660"/>
              <a:ext cx="244876" cy="244876"/>
            </a:xfrm>
            <a:prstGeom prst="plus">
              <a:avLst>
                <a:gd name="adj" fmla="val 4608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6717433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4C4CCA-DA16-CA2E-DCB6-0995B2E94A5F}"/>
              </a:ext>
            </a:extLst>
          </p:cNvPr>
          <p:cNvSpPr>
            <a:spLocks noGrp="1"/>
          </p:cNvSpPr>
          <p:nvPr>
            <p:ph type="title"/>
          </p:nvPr>
        </p:nvSpPr>
        <p:spPr>
          <a:xfrm>
            <a:off x="588261" y="585216"/>
            <a:ext cx="11011601" cy="492443"/>
          </a:xfrm>
        </p:spPr>
        <p:txBody>
          <a:bodyPr/>
          <a:lstStyle/>
          <a:p>
            <a:r>
              <a:rPr lang="en-US"/>
              <a:t>Terminate Flows</a:t>
            </a:r>
          </a:p>
        </p:txBody>
      </p:sp>
      <p:sp>
        <p:nvSpPr>
          <p:cNvPr id="7" name="Text Placeholder 6">
            <a:extLst>
              <a:ext uri="{FF2B5EF4-FFF2-40B4-BE49-F238E27FC236}">
                <a16:creationId xmlns:a16="http://schemas.microsoft.com/office/drawing/2014/main" id="{2176F3D5-656A-91B7-A4CF-6E61371A309E}"/>
              </a:ext>
            </a:extLst>
          </p:cNvPr>
          <p:cNvSpPr>
            <a:spLocks noGrp="1"/>
          </p:cNvSpPr>
          <p:nvPr>
            <p:ph type="body" sz="quarter" idx="17"/>
          </p:nvPr>
        </p:nvSpPr>
        <p:spPr>
          <a:xfrm>
            <a:off x="584199" y="1386766"/>
            <a:ext cx="11011601" cy="338554"/>
          </a:xfrm>
        </p:spPr>
        <p:txBody>
          <a:bodyPr/>
          <a:lstStyle/>
          <a:p>
            <a:r>
              <a:rPr lang="en-US"/>
              <a:t>You can use this action to avoid nested conditions by ending in the middle</a:t>
            </a:r>
          </a:p>
        </p:txBody>
      </p:sp>
      <p:sp>
        <p:nvSpPr>
          <p:cNvPr id="8" name="Rectangle 7">
            <a:extLst>
              <a:ext uri="{FF2B5EF4-FFF2-40B4-BE49-F238E27FC236}">
                <a16:creationId xmlns:a16="http://schemas.microsoft.com/office/drawing/2014/main" id="{2F1C6EA1-8F69-5312-F1A7-B6427D6C60EF}"/>
              </a:ext>
              <a:ext uri="{C183D7F6-B498-43B3-948B-1728B52AA6E4}">
                <adec:decorative xmlns:adec="http://schemas.microsoft.com/office/drawing/2017/decorative" val="1"/>
              </a:ext>
            </a:extLst>
          </p:cNvPr>
          <p:cNvSpPr>
            <a:spLocks/>
          </p:cNvSpPr>
          <p:nvPr/>
        </p:nvSpPr>
        <p:spPr bwMode="auto">
          <a:xfrm>
            <a:off x="588262" y="1872343"/>
            <a:ext cx="11013474" cy="440044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Compose the flow">
            <a:extLst>
              <a:ext uri="{FF2B5EF4-FFF2-40B4-BE49-F238E27FC236}">
                <a16:creationId xmlns:a16="http://schemas.microsoft.com/office/drawing/2014/main" id="{16753E33-D821-8CB4-4F25-2DBAEBE6F1A1}"/>
              </a:ext>
            </a:extLst>
          </p:cNvPr>
          <p:cNvPicPr>
            <a:picLocks noChangeAspect="1"/>
          </p:cNvPicPr>
          <p:nvPr/>
        </p:nvPicPr>
        <p:blipFill>
          <a:blip r:embed="rId3"/>
          <a:stretch>
            <a:fillRect/>
          </a:stretch>
        </p:blipFill>
        <p:spPr>
          <a:xfrm>
            <a:off x="731895" y="2833846"/>
            <a:ext cx="6187338" cy="2477435"/>
          </a:xfrm>
          <a:prstGeom prst="rect">
            <a:avLst/>
          </a:prstGeom>
          <a:ln w="6350">
            <a:solidFill>
              <a:schemeClr val="bg1">
                <a:lumMod val="75000"/>
              </a:schemeClr>
            </a:solidFill>
          </a:ln>
        </p:spPr>
      </p:pic>
      <p:sp>
        <p:nvSpPr>
          <p:cNvPr id="11" name="arrow_15">
            <a:extLst>
              <a:ext uri="{FF2B5EF4-FFF2-40B4-BE49-F238E27FC236}">
                <a16:creationId xmlns:a16="http://schemas.microsoft.com/office/drawing/2014/main" id="{74A8ABCC-3409-89CC-8CA9-FD31301B89C4}"/>
              </a:ext>
              <a:ext uri="{C183D7F6-B498-43B3-948B-1728B52AA6E4}">
                <adec:decorative xmlns:adec="http://schemas.microsoft.com/office/drawing/2017/decorative" val="1"/>
              </a:ext>
            </a:extLst>
          </p:cNvPr>
          <p:cNvSpPr>
            <a:spLocks noChangeAspect="1" noEditPoints="1"/>
          </p:cNvSpPr>
          <p:nvPr/>
        </p:nvSpPr>
        <p:spPr bwMode="auto">
          <a:xfrm>
            <a:off x="7165972" y="3907567"/>
            <a:ext cx="331498" cy="329991"/>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bg1">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pic>
        <p:nvPicPr>
          <p:cNvPr id="10" name="Picture 9" descr="Terminate flow">
            <a:extLst>
              <a:ext uri="{FF2B5EF4-FFF2-40B4-BE49-F238E27FC236}">
                <a16:creationId xmlns:a16="http://schemas.microsoft.com/office/drawing/2014/main" id="{48C0505F-EE87-7AF9-06CE-E181663A2449}"/>
              </a:ext>
            </a:extLst>
          </p:cNvPr>
          <p:cNvPicPr>
            <a:picLocks noChangeAspect="1"/>
          </p:cNvPicPr>
          <p:nvPr/>
        </p:nvPicPr>
        <p:blipFill>
          <a:blip r:embed="rId4"/>
          <a:stretch>
            <a:fillRect/>
          </a:stretch>
        </p:blipFill>
        <p:spPr>
          <a:xfrm>
            <a:off x="7706419" y="2598057"/>
            <a:ext cx="3751684" cy="2949012"/>
          </a:xfrm>
          <a:prstGeom prst="rect">
            <a:avLst/>
          </a:prstGeom>
          <a:ln w="6350">
            <a:solidFill>
              <a:schemeClr val="bg1">
                <a:lumMod val="75000"/>
              </a:schemeClr>
            </a:solidFill>
          </a:ln>
        </p:spPr>
      </p:pic>
    </p:spTree>
    <p:extLst>
      <p:ext uri="{BB962C8B-B14F-4D97-AF65-F5344CB8AC3E}">
        <p14:creationId xmlns:p14="http://schemas.microsoft.com/office/powerpoint/2010/main" val="4627938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A720AE-C70D-EF34-3C71-D3766E20D2C6}"/>
              </a:ext>
            </a:extLst>
          </p:cNvPr>
          <p:cNvSpPr>
            <a:spLocks noGrp="1"/>
          </p:cNvSpPr>
          <p:nvPr>
            <p:ph type="title"/>
          </p:nvPr>
        </p:nvSpPr>
        <p:spPr>
          <a:xfrm>
            <a:off x="588262" y="585216"/>
            <a:ext cx="11011600" cy="492443"/>
          </a:xfrm>
        </p:spPr>
        <p:txBody>
          <a:bodyPr/>
          <a:lstStyle/>
          <a:p>
            <a:r>
              <a:rPr lang="en-US"/>
              <a:t>Asynchronous Actions</a:t>
            </a:r>
          </a:p>
        </p:txBody>
      </p:sp>
      <p:pic>
        <p:nvPicPr>
          <p:cNvPr id="8" name="Content Placeholder 6" descr="asynchronous actions">
            <a:extLst>
              <a:ext uri="{FF2B5EF4-FFF2-40B4-BE49-F238E27FC236}">
                <a16:creationId xmlns:a16="http://schemas.microsoft.com/office/drawing/2014/main" id="{60ABA128-3CE6-525B-61F2-922B5CA6348D}"/>
              </a:ext>
            </a:extLst>
          </p:cNvPr>
          <p:cNvPicPr>
            <a:picLocks noGrp="1" noChangeAspect="1"/>
          </p:cNvPicPr>
          <p:nvPr>
            <p:ph type="pic" sz="quarter" idx="21"/>
          </p:nvPr>
        </p:nvPicPr>
        <p:blipFill rotWithShape="1">
          <a:blip r:embed="rId3"/>
          <a:srcRect l="-29276" t="-2086" r="-29276" b="-2086"/>
          <a:stretch/>
        </p:blipFill>
        <p:spPr>
          <a:xfrm>
            <a:off x="0" y="1152525"/>
            <a:ext cx="12192000" cy="3184344"/>
          </a:xfrm>
          <a:prstGeom prst="rect">
            <a:avLst/>
          </a:prstGeom>
          <a:solidFill>
            <a:schemeClr val="bg1"/>
          </a:solidFill>
          <a:ln w="38100">
            <a:solidFill>
              <a:srgbClr val="C73ECC"/>
            </a:solidFill>
          </a:ln>
        </p:spPr>
      </p:pic>
      <p:sp>
        <p:nvSpPr>
          <p:cNvPr id="5" name="Text Placeholder 4">
            <a:extLst>
              <a:ext uri="{FF2B5EF4-FFF2-40B4-BE49-F238E27FC236}">
                <a16:creationId xmlns:a16="http://schemas.microsoft.com/office/drawing/2014/main" id="{339557F1-A810-C2A1-D817-D43E912A1CDA}"/>
              </a:ext>
            </a:extLst>
          </p:cNvPr>
          <p:cNvSpPr>
            <a:spLocks noGrp="1"/>
          </p:cNvSpPr>
          <p:nvPr>
            <p:ph type="body" sz="quarter" idx="15"/>
          </p:nvPr>
        </p:nvSpPr>
        <p:spPr>
          <a:xfrm>
            <a:off x="586389" y="4689812"/>
            <a:ext cx="11013472" cy="1184940"/>
          </a:xfrm>
        </p:spPr>
        <p:txBody>
          <a:bodyPr wrap="square">
            <a:spAutoFit/>
          </a:bodyPr>
          <a:lstStyle/>
          <a:p>
            <a:pPr marL="0" indent="0">
              <a:spcBef>
                <a:spcPts val="600"/>
              </a:spcBef>
              <a:buNone/>
            </a:pPr>
            <a:r>
              <a:rPr lang="en-US" sz="2200">
                <a:latin typeface="+mn-lt"/>
              </a:rPr>
              <a:t>Any “trigger” can be in the middle of a flow as well</a:t>
            </a:r>
          </a:p>
          <a:p>
            <a:pPr marL="379413" lvl="1" indent="-222250">
              <a:spcBef>
                <a:spcPts val="600"/>
              </a:spcBef>
            </a:pPr>
            <a:r>
              <a:rPr lang="en-US" sz="1800"/>
              <a:t>For example, create a flow that waits for a reply to a certain thread in the middle</a:t>
            </a:r>
          </a:p>
          <a:p>
            <a:pPr marL="0" indent="0">
              <a:spcBef>
                <a:spcPts val="1200"/>
              </a:spcBef>
              <a:buNone/>
            </a:pPr>
            <a:r>
              <a:rPr lang="en-US" sz="2200">
                <a:latin typeface="+mn-lt"/>
              </a:rPr>
              <a:t>You probably want to configure a time out and handle that case</a:t>
            </a:r>
            <a:endParaRPr lang="en-US" sz="2200"/>
          </a:p>
        </p:txBody>
      </p:sp>
    </p:spTree>
    <p:extLst>
      <p:ext uri="{BB962C8B-B14F-4D97-AF65-F5344CB8AC3E}">
        <p14:creationId xmlns:p14="http://schemas.microsoft.com/office/powerpoint/2010/main" val="162970994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01D83B-E719-2D75-081B-E53062C103BA}"/>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C5F7117C-6E79-DCB4-754D-5AB65FC9F93F}"/>
              </a:ext>
            </a:extLst>
          </p:cNvPr>
          <p:cNvSpPr>
            <a:spLocks noGrp="1"/>
          </p:cNvSpPr>
          <p:nvPr>
            <p:ph type="title"/>
          </p:nvPr>
        </p:nvSpPr>
        <p:spPr/>
        <p:txBody>
          <a:bodyPr/>
          <a:lstStyle/>
          <a:p>
            <a:r>
              <a:rPr lang="en-US"/>
              <a:t>Wait Until Pattern</a:t>
            </a:r>
          </a:p>
        </p:txBody>
      </p:sp>
      <p:pic>
        <p:nvPicPr>
          <p:cNvPr id="2" name="Picture 1" descr="wait until">
            <a:extLst>
              <a:ext uri="{FF2B5EF4-FFF2-40B4-BE49-F238E27FC236}">
                <a16:creationId xmlns:a16="http://schemas.microsoft.com/office/drawing/2014/main" id="{F81E0378-326A-F754-5049-E6DA464A759B}"/>
              </a:ext>
            </a:extLst>
          </p:cNvPr>
          <p:cNvPicPr>
            <a:picLocks noChangeAspect="1"/>
          </p:cNvPicPr>
          <p:nvPr/>
        </p:nvPicPr>
        <p:blipFill rotWithShape="1">
          <a:blip r:embed="rId3"/>
          <a:srcRect l="856" r="856"/>
          <a:stretch/>
        </p:blipFill>
        <p:spPr>
          <a:xfrm>
            <a:off x="1596021" y="1392604"/>
            <a:ext cx="8997956" cy="4776626"/>
          </a:xfrm>
          <a:prstGeom prst="rect">
            <a:avLst/>
          </a:prstGeom>
          <a:ln>
            <a:noFill/>
          </a:ln>
        </p:spPr>
      </p:pic>
      <p:sp>
        <p:nvSpPr>
          <p:cNvPr id="3" name="Rectangle 2" descr="settings for wait for or request status updates">
            <a:extLst>
              <a:ext uri="{FF2B5EF4-FFF2-40B4-BE49-F238E27FC236}">
                <a16:creationId xmlns:a16="http://schemas.microsoft.com/office/drawing/2014/main" id="{038B93C9-07CA-742D-10C8-F935BBE17153}"/>
              </a:ext>
            </a:extLst>
          </p:cNvPr>
          <p:cNvSpPr/>
          <p:nvPr/>
        </p:nvSpPr>
        <p:spPr>
          <a:xfrm>
            <a:off x="3519296" y="2284699"/>
            <a:ext cx="5151407" cy="2992436"/>
          </a:xfrm>
          <a:prstGeom prst="rect">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imeout duration">
            <a:extLst>
              <a:ext uri="{FF2B5EF4-FFF2-40B4-BE49-F238E27FC236}">
                <a16:creationId xmlns:a16="http://schemas.microsoft.com/office/drawing/2014/main" id="{5C6CBCC9-7100-D026-4D68-FBD1BF57CD14}"/>
              </a:ext>
            </a:extLst>
          </p:cNvPr>
          <p:cNvPicPr>
            <a:picLocks noChangeAspect="1"/>
          </p:cNvPicPr>
          <p:nvPr/>
        </p:nvPicPr>
        <p:blipFill>
          <a:blip r:embed="rId4"/>
          <a:stretch>
            <a:fillRect/>
          </a:stretch>
        </p:blipFill>
        <p:spPr>
          <a:xfrm>
            <a:off x="3972537" y="2483134"/>
            <a:ext cx="4244924" cy="2595567"/>
          </a:xfrm>
          <a:prstGeom prst="rect">
            <a:avLst/>
          </a:prstGeom>
        </p:spPr>
      </p:pic>
    </p:spTree>
    <p:extLst>
      <p:ext uri="{BB962C8B-B14F-4D97-AF65-F5344CB8AC3E}">
        <p14:creationId xmlns:p14="http://schemas.microsoft.com/office/powerpoint/2010/main" val="36829541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470A23-7C9A-F22F-68CD-26F81EBEC9EE}"/>
              </a:ext>
            </a:extLst>
          </p:cNvPr>
          <p:cNvSpPr>
            <a:spLocks noGrp="1"/>
          </p:cNvSpPr>
          <p:nvPr>
            <p:ph type="title"/>
          </p:nvPr>
        </p:nvSpPr>
        <p:spPr>
          <a:xfrm>
            <a:off x="588261" y="585216"/>
            <a:ext cx="3126489" cy="492443"/>
          </a:xfrm>
        </p:spPr>
        <p:txBody>
          <a:bodyPr/>
          <a:lstStyle/>
          <a:p>
            <a:r>
              <a:rPr kumimoji="0" lang="en-US" sz="3200" b="0" i="0" u="none" strike="noStrike" kern="1200" cap="none" spc="-50" normalizeH="0" baseline="0" noProof="0">
                <a:ln w="3175">
                  <a:noFill/>
                </a:ln>
                <a:solidFill>
                  <a:schemeClr val="tx1"/>
                </a:solidFill>
                <a:effectLst/>
                <a:uLnTx/>
                <a:uFillTx/>
                <a:latin typeface="+mj-lt"/>
                <a:ea typeface="+mn-ea"/>
                <a:cs typeface="Segoe UI" panose="020B0502040204020203" pitchFamily="34" charset="0"/>
              </a:rPr>
              <a:t>Get Started Fast</a:t>
            </a:r>
            <a:endParaRPr lang="en-US"/>
          </a:p>
        </p:txBody>
      </p:sp>
      <p:sp>
        <p:nvSpPr>
          <p:cNvPr id="5" name="Text Placeholder 4">
            <a:extLst>
              <a:ext uri="{FF2B5EF4-FFF2-40B4-BE49-F238E27FC236}">
                <a16:creationId xmlns:a16="http://schemas.microsoft.com/office/drawing/2014/main" id="{B8DFAC34-7489-C7BE-46D6-904395C01AC4}"/>
              </a:ext>
            </a:extLst>
          </p:cNvPr>
          <p:cNvSpPr>
            <a:spLocks noGrp="1"/>
          </p:cNvSpPr>
          <p:nvPr>
            <p:ph type="body" sz="quarter" idx="16"/>
          </p:nvPr>
        </p:nvSpPr>
        <p:spPr>
          <a:xfrm>
            <a:off x="584201" y="1719877"/>
            <a:ext cx="2959099" cy="1679575"/>
          </a:xfrm>
        </p:spPr>
        <p:txBody>
          <a:bodyPr/>
          <a:lstStyle/>
          <a:p>
            <a:r>
              <a:rPr lang="en-US" sz="2200" kern="0">
                <a:latin typeface="+mn-lt"/>
              </a:rPr>
              <a:t>Start automating quickly with preconfigured templates</a:t>
            </a:r>
          </a:p>
        </p:txBody>
      </p:sp>
      <p:pic>
        <p:nvPicPr>
          <p:cNvPr id="7" name="Picture Placeholder 6" descr="screen image of connectors to choose from">
            <a:extLst>
              <a:ext uri="{FF2B5EF4-FFF2-40B4-BE49-F238E27FC236}">
                <a16:creationId xmlns:a16="http://schemas.microsoft.com/office/drawing/2014/main" id="{CDECA3DB-A849-16E3-1EE0-A5B35991A4C2}"/>
              </a:ext>
            </a:extLst>
          </p:cNvPr>
          <p:cNvPicPr>
            <a:picLocks noGrp="1" noChangeAspect="1"/>
          </p:cNvPicPr>
          <p:nvPr>
            <p:ph type="pic" sz="quarter" idx="19"/>
          </p:nvPr>
        </p:nvPicPr>
        <p:blipFill rotWithShape="1">
          <a:blip r:embed="rId3"/>
          <a:srcRect l="-2773" t="-21011" r="-2773" b="-21011"/>
          <a:stretch/>
        </p:blipFill>
        <p:spPr>
          <a:xfrm>
            <a:off x="3924300" y="0"/>
            <a:ext cx="8267700" cy="6858000"/>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87725232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89DC3-ECC6-1083-4ADA-683D660867FC}"/>
              </a:ext>
            </a:extLst>
          </p:cNvPr>
          <p:cNvSpPr>
            <a:spLocks noGrp="1"/>
          </p:cNvSpPr>
          <p:nvPr>
            <p:ph type="title"/>
          </p:nvPr>
        </p:nvSpPr>
        <p:spPr/>
        <p:txBody>
          <a:bodyPr/>
          <a:lstStyle/>
          <a:p>
            <a:r>
              <a:rPr lang="en-US"/>
              <a:t>Using Settings </a:t>
            </a:r>
            <a:r>
              <a:rPr lang="en-US">
                <a:sym typeface="Wingdings" panose="05000000000000000000" pitchFamily="2" charset="2"/>
              </a:rPr>
              <a:t></a:t>
            </a:r>
            <a:r>
              <a:rPr lang="en-US"/>
              <a:t> Trigger Conditions</a:t>
            </a:r>
          </a:p>
        </p:txBody>
      </p:sp>
      <p:sp>
        <p:nvSpPr>
          <p:cNvPr id="5" name="Text Placeholder 4">
            <a:extLst>
              <a:ext uri="{FF2B5EF4-FFF2-40B4-BE49-F238E27FC236}">
                <a16:creationId xmlns:a16="http://schemas.microsoft.com/office/drawing/2014/main" id="{102984CF-7286-46DE-264E-6BA0558F2BF9}"/>
              </a:ext>
            </a:extLst>
          </p:cNvPr>
          <p:cNvSpPr>
            <a:spLocks noGrp="1"/>
          </p:cNvSpPr>
          <p:nvPr>
            <p:ph type="body" sz="quarter" idx="16"/>
          </p:nvPr>
        </p:nvSpPr>
        <p:spPr>
          <a:xfrm>
            <a:off x="584200" y="1594155"/>
            <a:ext cx="4508500" cy="1661993"/>
          </a:xfrm>
        </p:spPr>
        <p:txBody>
          <a:bodyPr/>
          <a:lstStyle/>
          <a:p>
            <a:pPr marL="266700" indent="-266700">
              <a:spcBef>
                <a:spcPts val="600"/>
              </a:spcBef>
              <a:spcAft>
                <a:spcPts val="600"/>
              </a:spcAft>
              <a:buFont typeface="Arial" panose="020B0604020202020204" pitchFamily="34" charset="0"/>
              <a:buChar char="•"/>
            </a:pPr>
            <a:r>
              <a:rPr lang="en-US" sz="2200">
                <a:latin typeface="+mn-lt"/>
              </a:rPr>
              <a:t>Use flow expressions for filter</a:t>
            </a:r>
          </a:p>
          <a:p>
            <a:pPr marL="266700" indent="-266700">
              <a:spcBef>
                <a:spcPts val="600"/>
              </a:spcBef>
              <a:spcAft>
                <a:spcPts val="600"/>
              </a:spcAft>
              <a:buFont typeface="Arial" panose="020B0604020202020204" pitchFamily="34" charset="0"/>
              <a:buChar char="•"/>
            </a:pPr>
            <a:r>
              <a:rPr lang="en-US" sz="2200">
                <a:latin typeface="+mn-lt"/>
              </a:rPr>
              <a:t>Works on create and update</a:t>
            </a:r>
          </a:p>
          <a:p>
            <a:pPr marL="266700" indent="-266700">
              <a:spcBef>
                <a:spcPts val="600"/>
              </a:spcBef>
              <a:spcAft>
                <a:spcPts val="600"/>
              </a:spcAft>
              <a:buFont typeface="Arial" panose="020B0604020202020204" pitchFamily="34" charset="0"/>
              <a:buChar char="•"/>
            </a:pPr>
            <a:r>
              <a:rPr lang="en-US" sz="2200">
                <a:latin typeface="+mn-lt"/>
              </a:rPr>
              <a:t>Not available if trigger is used later in flow </a:t>
            </a:r>
          </a:p>
        </p:txBody>
      </p:sp>
      <p:pic>
        <p:nvPicPr>
          <p:cNvPr id="8" name="Picture Placeholder 7" descr="Image showing trigger condition">
            <a:extLst>
              <a:ext uri="{FF2B5EF4-FFF2-40B4-BE49-F238E27FC236}">
                <a16:creationId xmlns:a16="http://schemas.microsoft.com/office/drawing/2014/main" id="{95BBC53B-B661-79D5-F626-2509617DE919}"/>
              </a:ext>
            </a:extLst>
          </p:cNvPr>
          <p:cNvPicPr>
            <a:picLocks noGrp="1" noChangeAspect="1"/>
          </p:cNvPicPr>
          <p:nvPr>
            <p:ph type="pic" sz="quarter" idx="20"/>
          </p:nvPr>
        </p:nvPicPr>
        <p:blipFill rotWithShape="1">
          <a:blip r:embed="rId3"/>
          <a:srcRect l="-16263" t="-3735" r="-16263" b="-3735"/>
          <a:stretch/>
        </p:blipFill>
        <p:spPr>
          <a:xfrm>
            <a:off x="5092700" y="1581150"/>
            <a:ext cx="65071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45327098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9DDC27D-D271-1265-AC0E-9F85E951F6E2}"/>
              </a:ext>
              <a:ext uri="{C183D7F6-B498-43B3-948B-1728B52AA6E4}">
                <adec:decorative xmlns:adec="http://schemas.microsoft.com/office/drawing/2017/decorative" val="1"/>
              </a:ext>
            </a:extLst>
          </p:cNvPr>
          <p:cNvSpPr>
            <a:spLocks noGrp="1"/>
          </p:cNvSpPr>
          <p:nvPr>
            <p:ph type="pic" sz="quarter" idx="20"/>
          </p:nvPr>
        </p:nvSpPr>
        <p:spPr>
          <a:xfrm>
            <a:off x="5092700" y="1581150"/>
            <a:ext cx="6507163" cy="4430720"/>
          </a:xfrm>
          <a:solidFill>
            <a:schemeClr val="bg1"/>
          </a:solidFill>
          <a:ln w="38100">
            <a:solidFill>
              <a:srgbClr val="C73ECC"/>
            </a:solidFill>
          </a:ln>
        </p:spPr>
        <p:txBody>
          <a:bodyPr/>
          <a:lstStyle/>
          <a:p>
            <a:endParaRPr lang="en-US"/>
          </a:p>
        </p:txBody>
      </p:sp>
      <p:sp>
        <p:nvSpPr>
          <p:cNvPr id="2" name="Title 1">
            <a:extLst>
              <a:ext uri="{FF2B5EF4-FFF2-40B4-BE49-F238E27FC236}">
                <a16:creationId xmlns:a16="http://schemas.microsoft.com/office/drawing/2014/main" id="{522AE84F-9E66-01BF-7152-51997AF1A43A}"/>
              </a:ext>
            </a:extLst>
          </p:cNvPr>
          <p:cNvSpPr>
            <a:spLocks noGrp="1"/>
          </p:cNvSpPr>
          <p:nvPr>
            <p:ph type="title"/>
          </p:nvPr>
        </p:nvSpPr>
        <p:spPr/>
        <p:txBody>
          <a:bodyPr/>
          <a:lstStyle/>
          <a:p>
            <a:r>
              <a:rPr lang="en-US"/>
              <a:t>Run Office Scripts with Power Automate</a:t>
            </a:r>
          </a:p>
        </p:txBody>
      </p:sp>
      <p:sp>
        <p:nvSpPr>
          <p:cNvPr id="4" name="Text Placeholder 3">
            <a:extLst>
              <a:ext uri="{FF2B5EF4-FFF2-40B4-BE49-F238E27FC236}">
                <a16:creationId xmlns:a16="http://schemas.microsoft.com/office/drawing/2014/main" id="{D55BE693-544F-3686-7317-5344C49016D4}"/>
              </a:ext>
            </a:extLst>
          </p:cNvPr>
          <p:cNvSpPr>
            <a:spLocks noGrp="1"/>
          </p:cNvSpPr>
          <p:nvPr>
            <p:ph type="body" sz="quarter" idx="16"/>
          </p:nvPr>
        </p:nvSpPr>
        <p:spPr>
          <a:xfrm>
            <a:off x="584200" y="1594155"/>
            <a:ext cx="4349750" cy="1354217"/>
          </a:xfrm>
        </p:spPr>
        <p:txBody>
          <a:bodyPr/>
          <a:lstStyle/>
          <a:p>
            <a:r>
              <a:rPr lang="en-AU" sz="2200" b="0" i="0">
                <a:effectLst/>
                <a:latin typeface="+mn-lt"/>
              </a:rPr>
              <a:t>Power Automate integration with Office Scripts enables workflows that can interact with and manipulate Office documents</a:t>
            </a:r>
            <a:endParaRPr lang="en-US">
              <a:latin typeface="+mn-lt"/>
            </a:endParaRPr>
          </a:p>
        </p:txBody>
      </p:sp>
      <p:sp>
        <p:nvSpPr>
          <p:cNvPr id="7" name="Text Placeholder 3">
            <a:extLst>
              <a:ext uri="{FF2B5EF4-FFF2-40B4-BE49-F238E27FC236}">
                <a16:creationId xmlns:a16="http://schemas.microsoft.com/office/drawing/2014/main" id="{6AF3DB21-5355-A13F-891F-C978A8279F69}"/>
              </a:ext>
            </a:extLst>
          </p:cNvPr>
          <p:cNvSpPr txBox="1">
            <a:spLocks/>
          </p:cNvSpPr>
          <p:nvPr/>
        </p:nvSpPr>
        <p:spPr>
          <a:xfrm>
            <a:off x="584200" y="3075057"/>
            <a:ext cx="4349750" cy="107721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n-lt"/>
              </a:rPr>
              <a:t>Office Scripts use TypeScript</a:t>
            </a:r>
          </a:p>
          <a:p>
            <a:pPr marL="228600" indent="-228600">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n-lt"/>
              </a:rPr>
              <a:t>Create a flow from Excel</a:t>
            </a:r>
          </a:p>
          <a:p>
            <a:pPr marL="228600" indent="-228600">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n-lt"/>
              </a:rPr>
              <a:t>Excel Online (Business) connector</a:t>
            </a:r>
          </a:p>
        </p:txBody>
      </p:sp>
      <p:sp>
        <p:nvSpPr>
          <p:cNvPr id="8" name="Text Placeholder 3">
            <a:extLst>
              <a:ext uri="{FF2B5EF4-FFF2-40B4-BE49-F238E27FC236}">
                <a16:creationId xmlns:a16="http://schemas.microsoft.com/office/drawing/2014/main" id="{F3C92901-EF10-1FE1-4A74-A4FA08AE2A60}"/>
              </a:ext>
            </a:extLst>
          </p:cNvPr>
          <p:cNvSpPr txBox="1">
            <a:spLocks/>
          </p:cNvSpPr>
          <p:nvPr/>
        </p:nvSpPr>
        <p:spPr>
          <a:xfrm>
            <a:off x="584200" y="4278960"/>
            <a:ext cx="4349750" cy="190565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pPr>
            <a:r>
              <a:rPr lang="en-US" sz="1800" b="1" dirty="0">
                <a:gradFill>
                  <a:gsLst>
                    <a:gs pos="2917">
                      <a:schemeClr val="tx1"/>
                    </a:gs>
                    <a:gs pos="30000">
                      <a:schemeClr val="tx1"/>
                    </a:gs>
                  </a:gsLst>
                  <a:lin ang="5400000" scaled="0"/>
                </a:gradFill>
                <a:latin typeface="+mn-lt"/>
              </a:rPr>
              <a:t>Caveats</a:t>
            </a:r>
          </a:p>
          <a:p>
            <a:pPr marL="342900" indent="-228600">
              <a:spcAft>
                <a:spcPts val="400"/>
              </a:spcAft>
              <a:buFont typeface="Arial" panose="020B0604020202020204" pitchFamily="34" charset="0"/>
              <a:buChar char="•"/>
            </a:pPr>
            <a:r>
              <a:rPr lang="en-US" sz="1800" dirty="0">
                <a:gradFill>
                  <a:gsLst>
                    <a:gs pos="2917">
                      <a:schemeClr val="tx1"/>
                    </a:gs>
                    <a:gs pos="30000">
                      <a:schemeClr val="tx1"/>
                    </a:gs>
                  </a:gsLst>
                  <a:lin ang="5400000" scaled="0"/>
                </a:gradFill>
                <a:latin typeface="+mn-lt"/>
              </a:rPr>
              <a:t>Increased complexity</a:t>
            </a:r>
          </a:p>
          <a:p>
            <a:pPr marL="342900" indent="-228600">
              <a:spcAft>
                <a:spcPts val="400"/>
              </a:spcAft>
              <a:buFont typeface="Arial" panose="020B0604020202020204" pitchFamily="34" charset="0"/>
              <a:buChar char="•"/>
            </a:pPr>
            <a:r>
              <a:rPr lang="en-US" sz="1800" dirty="0">
                <a:gradFill>
                  <a:gsLst>
                    <a:gs pos="2917">
                      <a:schemeClr val="tx1"/>
                    </a:gs>
                    <a:gs pos="30000">
                      <a:schemeClr val="tx1"/>
                    </a:gs>
                  </a:gsLst>
                  <a:lin ang="5400000" scaled="0"/>
                </a:gradFill>
                <a:latin typeface="+mn-lt"/>
              </a:rPr>
              <a:t>Error propagation</a:t>
            </a:r>
          </a:p>
          <a:p>
            <a:pPr marL="342900" indent="-228600">
              <a:spcAft>
                <a:spcPts val="400"/>
              </a:spcAft>
              <a:buFont typeface="Arial" panose="020B0604020202020204" pitchFamily="34" charset="0"/>
              <a:buChar char="•"/>
            </a:pPr>
            <a:r>
              <a:rPr lang="en-US" sz="1800" dirty="0">
                <a:gradFill>
                  <a:gsLst>
                    <a:gs pos="2917">
                      <a:schemeClr val="tx1"/>
                    </a:gs>
                    <a:gs pos="30000">
                      <a:schemeClr val="tx1"/>
                    </a:gs>
                  </a:gsLst>
                  <a:lin ang="5400000" scaled="0"/>
                </a:gradFill>
                <a:latin typeface="+mn-lt"/>
              </a:rPr>
              <a:t>Permission issues</a:t>
            </a:r>
          </a:p>
          <a:p>
            <a:pPr marL="342900" indent="-228600">
              <a:spcAft>
                <a:spcPts val="400"/>
              </a:spcAft>
              <a:buFont typeface="Arial" panose="020B0604020202020204" pitchFamily="34" charset="0"/>
              <a:buChar char="•"/>
            </a:pPr>
            <a:r>
              <a:rPr lang="en-US" sz="1800" dirty="0">
                <a:gradFill>
                  <a:gsLst>
                    <a:gs pos="2917">
                      <a:schemeClr val="tx1"/>
                    </a:gs>
                    <a:gs pos="30000">
                      <a:schemeClr val="tx1"/>
                    </a:gs>
                  </a:gsLst>
                  <a:lin ang="5400000" scaled="0"/>
                </a:gradFill>
                <a:latin typeface="+mn-lt"/>
              </a:rPr>
              <a:t>Potential data loss</a:t>
            </a:r>
          </a:p>
          <a:p>
            <a:pPr marL="342900" indent="-228600">
              <a:spcAft>
                <a:spcPts val="400"/>
              </a:spcAft>
              <a:buFont typeface="Arial" panose="020B0604020202020204" pitchFamily="34" charset="0"/>
              <a:buChar char="•"/>
            </a:pPr>
            <a:r>
              <a:rPr lang="en-US" sz="1800" dirty="0">
                <a:gradFill>
                  <a:gsLst>
                    <a:gs pos="2917">
                      <a:schemeClr val="tx1"/>
                    </a:gs>
                    <a:gs pos="30000">
                      <a:schemeClr val="tx1"/>
                    </a:gs>
                  </a:gsLst>
                  <a:lin ang="5400000" scaled="0"/>
                </a:gradFill>
                <a:latin typeface="+mn-lt"/>
              </a:rPr>
              <a:t>Throttling limits</a:t>
            </a:r>
          </a:p>
        </p:txBody>
      </p:sp>
      <p:pic>
        <p:nvPicPr>
          <p:cNvPr id="9" name="Picture 2" descr="A task pane showing flow template options such as 'Schedule an Office Script to run in Excel and then send an email' and 'Run an Office Script in Excel when a Microsoft Forms response is received'.">
            <a:extLst>
              <a:ext uri="{FF2B5EF4-FFF2-40B4-BE49-F238E27FC236}">
                <a16:creationId xmlns:a16="http://schemas.microsoft.com/office/drawing/2014/main" id="{5890B6F1-449F-A90A-8DBE-60ABA5A9B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172" y="1753651"/>
            <a:ext cx="2151564" cy="352074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4" descr="The Power Automate connector settings for running a script.">
            <a:extLst>
              <a:ext uri="{FF2B5EF4-FFF2-40B4-BE49-F238E27FC236}">
                <a16:creationId xmlns:a16="http://schemas.microsoft.com/office/drawing/2014/main" id="{38290677-B519-0D22-7F86-6545F92D52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2015" y="3267480"/>
            <a:ext cx="4050889" cy="257188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24417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AE84F-9E66-01BF-7152-51997AF1A43A}"/>
              </a:ext>
            </a:extLst>
          </p:cNvPr>
          <p:cNvSpPr>
            <a:spLocks noGrp="1"/>
          </p:cNvSpPr>
          <p:nvPr>
            <p:ph type="title"/>
          </p:nvPr>
        </p:nvSpPr>
        <p:spPr/>
        <p:txBody>
          <a:bodyPr/>
          <a:lstStyle/>
          <a:p>
            <a:r>
              <a:rPr lang="en-US"/>
              <a:t>Pass parameters</a:t>
            </a:r>
          </a:p>
        </p:txBody>
      </p:sp>
      <p:sp>
        <p:nvSpPr>
          <p:cNvPr id="4" name="Text Placeholder 3">
            <a:extLst>
              <a:ext uri="{FF2B5EF4-FFF2-40B4-BE49-F238E27FC236}">
                <a16:creationId xmlns:a16="http://schemas.microsoft.com/office/drawing/2014/main" id="{D55BE693-544F-3686-7317-5344C49016D4}"/>
              </a:ext>
            </a:extLst>
          </p:cNvPr>
          <p:cNvSpPr>
            <a:spLocks noGrp="1"/>
          </p:cNvSpPr>
          <p:nvPr>
            <p:ph type="body" sz="quarter" idx="16"/>
          </p:nvPr>
        </p:nvSpPr>
        <p:spPr>
          <a:xfrm>
            <a:off x="584200" y="1594155"/>
            <a:ext cx="4349750" cy="1354217"/>
          </a:xfrm>
        </p:spPr>
        <p:txBody>
          <a:bodyPr/>
          <a:lstStyle/>
          <a:p>
            <a:r>
              <a:rPr lang="en-US" sz="2200">
                <a:latin typeface="+mn-lt"/>
              </a:rPr>
              <a:t>Script parameters after </a:t>
            </a:r>
            <a:r>
              <a:rPr lang="en-AU" sz="2200">
                <a:latin typeface="+mn-lt"/>
              </a:rPr>
              <a:t>the mandatory workbook: </a:t>
            </a:r>
            <a:r>
              <a:rPr lang="en-AU" sz="2200" err="1">
                <a:latin typeface="+mn-lt"/>
              </a:rPr>
              <a:t>ExcelScript.Workbook</a:t>
            </a:r>
            <a:r>
              <a:rPr lang="en-AU" sz="2200">
                <a:latin typeface="+mn-lt"/>
              </a:rPr>
              <a:t> </a:t>
            </a:r>
            <a:r>
              <a:rPr lang="en-US" sz="2200">
                <a:latin typeface="+mn-lt"/>
              </a:rPr>
              <a:t>are mapped in run script action</a:t>
            </a:r>
          </a:p>
        </p:txBody>
      </p:sp>
      <p:sp>
        <p:nvSpPr>
          <p:cNvPr id="7" name="Text Placeholder 3">
            <a:extLst>
              <a:ext uri="{FF2B5EF4-FFF2-40B4-BE49-F238E27FC236}">
                <a16:creationId xmlns:a16="http://schemas.microsoft.com/office/drawing/2014/main" id="{6AF3DB21-5355-A13F-891F-C978A8279F69}"/>
              </a:ext>
            </a:extLst>
          </p:cNvPr>
          <p:cNvSpPr txBox="1">
            <a:spLocks/>
          </p:cNvSpPr>
          <p:nvPr/>
        </p:nvSpPr>
        <p:spPr>
          <a:xfrm>
            <a:off x="584200" y="3092603"/>
            <a:ext cx="4349750" cy="320087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Aft>
                <a:spcPts val="600"/>
              </a:spcAft>
              <a:buFont typeface="Arial" panose="020B0604020202020204" pitchFamily="34" charset="0"/>
              <a:buChar char="•"/>
            </a:pPr>
            <a:r>
              <a:rPr lang="en-US" sz="1800" dirty="0">
                <a:latin typeface="+mn-lt"/>
              </a:rPr>
              <a:t>Optional parameters with ?modifier</a:t>
            </a:r>
            <a:br>
              <a:rPr lang="en-US" sz="1800" dirty="0">
                <a:latin typeface="+mn-lt"/>
              </a:rPr>
            </a:br>
            <a:r>
              <a:rPr lang="en-AU" dirty="0">
                <a:latin typeface="+mn-lt"/>
              </a:rPr>
              <a:t>Name?: string</a:t>
            </a:r>
            <a:endParaRPr lang="en-AU" sz="1800" dirty="0">
              <a:latin typeface="+mn-lt"/>
            </a:endParaRPr>
          </a:p>
          <a:p>
            <a:pPr marL="228600" indent="-228600">
              <a:spcAft>
                <a:spcPts val="600"/>
              </a:spcAft>
              <a:buFont typeface="Arial" panose="020B0604020202020204" pitchFamily="34" charset="0"/>
              <a:buChar char="•"/>
            </a:pPr>
            <a:r>
              <a:rPr lang="en-AU" sz="1800" dirty="0">
                <a:latin typeface="+mn-lt"/>
              </a:rPr>
              <a:t>Defaults are assigned</a:t>
            </a:r>
            <a:br>
              <a:rPr lang="en-AU" sz="1800" dirty="0">
                <a:latin typeface="+mn-lt"/>
              </a:rPr>
            </a:br>
            <a:r>
              <a:rPr lang="en-AU" dirty="0">
                <a:latin typeface="+mn-lt"/>
              </a:rPr>
              <a:t>location: string = “Seattle“”</a:t>
            </a:r>
            <a:endParaRPr lang="en-AU" sz="1800" dirty="0">
              <a:latin typeface="+mn-lt"/>
            </a:endParaRPr>
          </a:p>
          <a:p>
            <a:pPr marL="228600" indent="-228600">
              <a:spcAft>
                <a:spcPts val="600"/>
              </a:spcAft>
              <a:buFont typeface="Arial" panose="020B0604020202020204" pitchFamily="34" charset="0"/>
              <a:buChar char="•"/>
            </a:pPr>
            <a:r>
              <a:rPr lang="en-AU" sz="1800" dirty="0">
                <a:latin typeface="+mn-lt"/>
              </a:rPr>
              <a:t>Dropdowns can be used</a:t>
            </a:r>
            <a:br>
              <a:rPr lang="en-US" sz="1800" dirty="0">
                <a:latin typeface="+mn-lt"/>
              </a:rPr>
            </a:br>
            <a:r>
              <a:rPr lang="en-AU" dirty="0">
                <a:latin typeface="Consolas" panose="020B0609020204030204" pitchFamily="49" charset="0"/>
              </a:rPr>
              <a:t>location: “Seattle” | “Redmond”</a:t>
            </a:r>
          </a:p>
          <a:p>
            <a:pPr marL="228600" indent="-228600">
              <a:spcAft>
                <a:spcPts val="600"/>
              </a:spcAft>
              <a:buFont typeface="Arial" panose="020B0604020202020204" pitchFamily="34" charset="0"/>
              <a:buChar char="•"/>
            </a:pPr>
            <a:r>
              <a:rPr lang="en-AU" sz="1800" dirty="0">
                <a:latin typeface="+mn-lt"/>
              </a:rPr>
              <a:t>Supported types: </a:t>
            </a:r>
            <a:r>
              <a:rPr lang="en-AU" dirty="0">
                <a:latin typeface="+mn-lt"/>
              </a:rPr>
              <a:t>string, number, </a:t>
            </a:r>
            <a:r>
              <a:rPr lang="en-AU" dirty="0" err="1">
                <a:latin typeface="+mn-lt"/>
              </a:rPr>
              <a:t>boolean</a:t>
            </a:r>
            <a:r>
              <a:rPr lang="en-AU" dirty="0">
                <a:latin typeface="+mn-lt"/>
              </a:rPr>
              <a:t>, unknown, object, and undefined </a:t>
            </a:r>
            <a:endParaRPr lang="en-AU" sz="1800" dirty="0">
              <a:latin typeface="+mn-lt"/>
            </a:endParaRPr>
          </a:p>
          <a:p>
            <a:pPr marL="228600" indent="-228600">
              <a:spcAft>
                <a:spcPts val="600"/>
              </a:spcAft>
              <a:buFont typeface="Arial" panose="020B0604020202020204" pitchFamily="34" charset="0"/>
              <a:buChar char="•"/>
            </a:pPr>
            <a:r>
              <a:rPr lang="en-AU" sz="1800" dirty="0">
                <a:latin typeface="+mn-lt"/>
              </a:rPr>
              <a:t>Objects and arrays are supported and can be nested</a:t>
            </a:r>
            <a:endParaRPr lang="en-US" sz="1800" dirty="0">
              <a:latin typeface="+mn-lt"/>
            </a:endParaRPr>
          </a:p>
        </p:txBody>
      </p:sp>
      <p:pic>
        <p:nvPicPr>
          <p:cNvPr id="13" name="Picture Placeholder 12" descr="Run script action">
            <a:extLst>
              <a:ext uri="{FF2B5EF4-FFF2-40B4-BE49-F238E27FC236}">
                <a16:creationId xmlns:a16="http://schemas.microsoft.com/office/drawing/2014/main" id="{40B035C6-804D-CDD8-604E-CACDCD76CEF5}"/>
              </a:ext>
            </a:extLst>
          </p:cNvPr>
          <p:cNvPicPr>
            <a:picLocks noGrp="1" noChangeAspect="1"/>
          </p:cNvPicPr>
          <p:nvPr>
            <p:ph type="pic" sz="quarter" idx="20"/>
          </p:nvPr>
        </p:nvPicPr>
        <p:blipFill rotWithShape="1">
          <a:blip r:embed="rId3"/>
          <a:srcRect l="-1660" t="-22387" r="-1660" b="-22387"/>
          <a:stretch/>
        </p:blipFill>
        <p:spPr>
          <a:xfrm>
            <a:off x="5092700" y="1581150"/>
            <a:ext cx="65071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63724689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AE84F-9E66-01BF-7152-51997AF1A43A}"/>
              </a:ext>
            </a:extLst>
          </p:cNvPr>
          <p:cNvSpPr>
            <a:spLocks noGrp="1"/>
          </p:cNvSpPr>
          <p:nvPr>
            <p:ph type="title"/>
          </p:nvPr>
        </p:nvSpPr>
        <p:spPr/>
        <p:txBody>
          <a:bodyPr/>
          <a:lstStyle/>
          <a:p>
            <a:r>
              <a:rPr lang="en-US"/>
              <a:t>Return Data</a:t>
            </a:r>
          </a:p>
        </p:txBody>
      </p:sp>
      <p:sp>
        <p:nvSpPr>
          <p:cNvPr id="4" name="Text Placeholder 3">
            <a:extLst>
              <a:ext uri="{FF2B5EF4-FFF2-40B4-BE49-F238E27FC236}">
                <a16:creationId xmlns:a16="http://schemas.microsoft.com/office/drawing/2014/main" id="{D55BE693-544F-3686-7317-5344C49016D4}"/>
              </a:ext>
            </a:extLst>
          </p:cNvPr>
          <p:cNvSpPr>
            <a:spLocks noGrp="1"/>
          </p:cNvSpPr>
          <p:nvPr>
            <p:ph type="body" sz="quarter" idx="16"/>
          </p:nvPr>
        </p:nvSpPr>
        <p:spPr>
          <a:xfrm>
            <a:off x="584200" y="1594155"/>
            <a:ext cx="4349750" cy="3354765"/>
          </a:xfrm>
        </p:spPr>
        <p:txBody>
          <a:bodyPr/>
          <a:lstStyle/>
          <a:p>
            <a:pPr marL="292100" indent="-292100">
              <a:spcBef>
                <a:spcPts val="600"/>
              </a:spcBef>
              <a:spcAft>
                <a:spcPts val="600"/>
              </a:spcAft>
              <a:buFont typeface="Arial" panose="020B0604020202020204" pitchFamily="34" charset="0"/>
              <a:buChar char="•"/>
            </a:pPr>
            <a:r>
              <a:rPr lang="en-AU" sz="2200" dirty="0">
                <a:latin typeface="+mn-lt"/>
              </a:rPr>
              <a:t>Scripts can return data from the workbook </a:t>
            </a:r>
            <a:br>
              <a:rPr lang="en-AU" sz="2200" dirty="0">
                <a:latin typeface="+mn-lt"/>
              </a:rPr>
            </a:br>
            <a:r>
              <a:rPr lang="en-AU" sz="2200" dirty="0">
                <a:latin typeface="Consolas" panose="020B0609020204030204" pitchFamily="49" charset="0"/>
              </a:rPr>
              <a:t>function main(workbook: </a:t>
            </a:r>
            <a:r>
              <a:rPr lang="en-AU" sz="2200" dirty="0" err="1">
                <a:latin typeface="Consolas" panose="020B0609020204030204" pitchFamily="49" charset="0"/>
              </a:rPr>
              <a:t>ExcelScript.Workbook</a:t>
            </a:r>
            <a:r>
              <a:rPr lang="en-AU" sz="2200" dirty="0">
                <a:latin typeface="Consolas" panose="020B0609020204030204" pitchFamily="49" charset="0"/>
              </a:rPr>
              <a:t>): string</a:t>
            </a:r>
          </a:p>
          <a:p>
            <a:pPr marL="292100" indent="-292100">
              <a:spcBef>
                <a:spcPts val="600"/>
              </a:spcBef>
              <a:spcAft>
                <a:spcPts val="600"/>
              </a:spcAft>
              <a:buFont typeface="Arial" panose="020B0604020202020204" pitchFamily="34" charset="0"/>
              <a:buChar char="•"/>
            </a:pPr>
            <a:r>
              <a:rPr lang="en-AU" sz="2200" dirty="0">
                <a:latin typeface="+mn-lt"/>
              </a:rPr>
              <a:t>Used as dynamic content “result” in a Power </a:t>
            </a:r>
            <a:br>
              <a:rPr lang="en-AU" sz="2200" dirty="0">
                <a:latin typeface="+mn-lt"/>
              </a:rPr>
            </a:br>
            <a:r>
              <a:rPr lang="en-AU" sz="2200" dirty="0">
                <a:latin typeface="+mn-lt"/>
              </a:rPr>
              <a:t>Automate flow</a:t>
            </a:r>
          </a:p>
          <a:p>
            <a:pPr marL="292100" indent="-292100">
              <a:spcBef>
                <a:spcPts val="600"/>
              </a:spcBef>
              <a:spcAft>
                <a:spcPts val="600"/>
              </a:spcAft>
              <a:buFont typeface="Arial" panose="020B0604020202020204" pitchFamily="34" charset="0"/>
              <a:buChar char="•"/>
            </a:pPr>
            <a:r>
              <a:rPr lang="en-AU" sz="2200" dirty="0">
                <a:latin typeface="+mn-lt"/>
              </a:rPr>
              <a:t>Same type support as for input</a:t>
            </a:r>
            <a:endParaRPr lang="en-US" sz="2200" dirty="0">
              <a:latin typeface="+mn-lt"/>
            </a:endParaRPr>
          </a:p>
        </p:txBody>
      </p:sp>
      <p:pic>
        <p:nvPicPr>
          <p:cNvPr id="8" name="Picture 2" descr="The dynamic content selector in Power Automate showing an entry from a Run script action named 'result'.">
            <a:extLst>
              <a:ext uri="{FF2B5EF4-FFF2-40B4-BE49-F238E27FC236}">
                <a16:creationId xmlns:a16="http://schemas.microsoft.com/office/drawing/2014/main" id="{A0897AFC-1852-D335-DBAF-702F5DD36929}"/>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2879" t="-23233" r="-2879" b="-23233"/>
          <a:stretch/>
        </p:blipFill>
        <p:spPr bwMode="auto">
          <a:xfrm>
            <a:off x="5092700" y="1581150"/>
            <a:ext cx="65071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49413485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DC1CFB-A3B2-BB5C-B2DD-9E980D603623}"/>
              </a:ext>
            </a:extLst>
          </p:cNvPr>
          <p:cNvSpPr>
            <a:spLocks noGrp="1"/>
          </p:cNvSpPr>
          <p:nvPr>
            <p:ph type="title"/>
          </p:nvPr>
        </p:nvSpPr>
        <p:spPr/>
        <p:txBody>
          <a:bodyPr/>
          <a:lstStyle/>
          <a:p>
            <a:r>
              <a:rPr lang="en-US"/>
              <a:t>Call External API in Power Automate</a:t>
            </a:r>
          </a:p>
        </p:txBody>
      </p:sp>
      <p:sp>
        <p:nvSpPr>
          <p:cNvPr id="7" name="Oval 6">
            <a:extLst>
              <a:ext uri="{FF2B5EF4-FFF2-40B4-BE49-F238E27FC236}">
                <a16:creationId xmlns:a16="http://schemas.microsoft.com/office/drawing/2014/main" id="{D3F36A09-8428-98D4-3816-1C3E160D44A2}"/>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8" name="Text Placeholder 5">
            <a:extLst>
              <a:ext uri="{FF2B5EF4-FFF2-40B4-BE49-F238E27FC236}">
                <a16:creationId xmlns:a16="http://schemas.microsoft.com/office/drawing/2014/main" id="{EF385FFA-BDB8-550C-2684-E7B03C2701F4}"/>
              </a:ext>
            </a:extLst>
          </p:cNvPr>
          <p:cNvSpPr txBox="1">
            <a:spLocks/>
          </p:cNvSpPr>
          <p:nvPr/>
        </p:nvSpPr>
        <p:spPr>
          <a:xfrm>
            <a:off x="1319213" y="1523706"/>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AU" sz="1800" b="1"/>
              <a:t>An Alternative to Connectors</a:t>
            </a:r>
            <a:endParaRPr lang="en-US" sz="1800" b="1"/>
          </a:p>
        </p:txBody>
      </p:sp>
      <p:sp>
        <p:nvSpPr>
          <p:cNvPr id="9" name="Text Placeholder 5">
            <a:extLst>
              <a:ext uri="{FF2B5EF4-FFF2-40B4-BE49-F238E27FC236}">
                <a16:creationId xmlns:a16="http://schemas.microsoft.com/office/drawing/2014/main" id="{49E765DF-9646-9DDF-E5C3-D4FE4A86E6B5}"/>
              </a:ext>
            </a:extLst>
          </p:cNvPr>
          <p:cNvSpPr txBox="1">
            <a:spLocks/>
          </p:cNvSpPr>
          <p:nvPr/>
        </p:nvSpPr>
        <p:spPr>
          <a:xfrm>
            <a:off x="1319213" y="1884696"/>
            <a:ext cx="10280650" cy="941796"/>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228600"/>
            <a:r>
              <a:rPr lang="en-AU" sz="1800" dirty="0"/>
              <a:t>Quickly integrate with services without connectors.</a:t>
            </a:r>
          </a:p>
          <a:p>
            <a:pPr marL="342900" lvl="1" indent="-228600"/>
            <a:r>
              <a:rPr lang="en-AU" sz="1800" dirty="0"/>
              <a:t>Custom operations for specific use cases, special methods and headers.</a:t>
            </a:r>
          </a:p>
          <a:p>
            <a:pPr marL="342900" lvl="1" indent="-228600"/>
            <a:r>
              <a:rPr lang="en-AU" sz="1800" dirty="0"/>
              <a:t>Simplifies by removing abstraction layers that come with connectors.</a:t>
            </a:r>
          </a:p>
        </p:txBody>
      </p:sp>
      <p:sp>
        <p:nvSpPr>
          <p:cNvPr id="10" name="Oval 9">
            <a:extLst>
              <a:ext uri="{FF2B5EF4-FFF2-40B4-BE49-F238E27FC236}">
                <a16:creationId xmlns:a16="http://schemas.microsoft.com/office/drawing/2014/main" id="{7AA80A46-7B1A-F71D-5E17-F429C945DE42}"/>
              </a:ext>
              <a:ext uri="{C183D7F6-B498-43B3-948B-1728B52AA6E4}">
                <adec:decorative xmlns:adec="http://schemas.microsoft.com/office/drawing/2017/decorative" val="0"/>
              </a:ext>
            </a:extLst>
          </p:cNvPr>
          <p:cNvSpPr>
            <a:spLocks/>
          </p:cNvSpPr>
          <p:nvPr/>
        </p:nvSpPr>
        <p:spPr bwMode="auto">
          <a:xfrm>
            <a:off x="588963" y="3005773"/>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11" name="Text Placeholder 5">
            <a:extLst>
              <a:ext uri="{FF2B5EF4-FFF2-40B4-BE49-F238E27FC236}">
                <a16:creationId xmlns:a16="http://schemas.microsoft.com/office/drawing/2014/main" id="{5427F4ED-1C37-ACA3-C8AA-D90362CC5260}"/>
              </a:ext>
            </a:extLst>
          </p:cNvPr>
          <p:cNvSpPr txBox="1">
            <a:spLocks/>
          </p:cNvSpPr>
          <p:nvPr/>
        </p:nvSpPr>
        <p:spPr>
          <a:xfrm>
            <a:off x="1319213" y="3142711"/>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AU" sz="1800" b="1" dirty="0"/>
              <a:t>Connectors</a:t>
            </a:r>
            <a:endParaRPr lang="en-US" sz="1800" b="1" dirty="0"/>
          </a:p>
        </p:txBody>
      </p:sp>
      <p:sp>
        <p:nvSpPr>
          <p:cNvPr id="12" name="Text Placeholder 5">
            <a:extLst>
              <a:ext uri="{FF2B5EF4-FFF2-40B4-BE49-F238E27FC236}">
                <a16:creationId xmlns:a16="http://schemas.microsoft.com/office/drawing/2014/main" id="{EFA414D7-9341-4393-411B-F6B91005A85D}"/>
              </a:ext>
            </a:extLst>
          </p:cNvPr>
          <p:cNvSpPr txBox="1">
            <a:spLocks/>
          </p:cNvSpPr>
          <p:nvPr/>
        </p:nvSpPr>
        <p:spPr>
          <a:xfrm>
            <a:off x="1319213" y="3503701"/>
            <a:ext cx="10280650" cy="941796"/>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228600"/>
            <a:r>
              <a:rPr lang="en-AU" sz="1800" dirty="0"/>
              <a:t>HTTP connector to invoke external services</a:t>
            </a:r>
          </a:p>
          <a:p>
            <a:pPr marL="342900" lvl="1" indent="-228600"/>
            <a:r>
              <a:rPr lang="en-AU" sz="1800" dirty="0"/>
              <a:t>HTTP with Azure AD connector for internal</a:t>
            </a:r>
          </a:p>
          <a:p>
            <a:pPr marL="342900" lvl="1" indent="-228600"/>
            <a:r>
              <a:rPr lang="en-AU" sz="1800" dirty="0"/>
              <a:t>Office 365 Groups (Send an HTTP request) – Simplified call to Graph API</a:t>
            </a:r>
          </a:p>
        </p:txBody>
      </p:sp>
      <p:sp>
        <p:nvSpPr>
          <p:cNvPr id="13" name="Oval 12">
            <a:extLst>
              <a:ext uri="{FF2B5EF4-FFF2-40B4-BE49-F238E27FC236}">
                <a16:creationId xmlns:a16="http://schemas.microsoft.com/office/drawing/2014/main" id="{06636A41-294D-3424-F1C0-020552342B11}"/>
              </a:ext>
              <a:ext uri="{C183D7F6-B498-43B3-948B-1728B52AA6E4}">
                <adec:decorative xmlns:adec="http://schemas.microsoft.com/office/drawing/2017/decorative" val="0"/>
              </a:ext>
            </a:extLst>
          </p:cNvPr>
          <p:cNvSpPr>
            <a:spLocks/>
          </p:cNvSpPr>
          <p:nvPr/>
        </p:nvSpPr>
        <p:spPr bwMode="auto">
          <a:xfrm>
            <a:off x="588963" y="472638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14" name="Text Placeholder 5">
            <a:extLst>
              <a:ext uri="{FF2B5EF4-FFF2-40B4-BE49-F238E27FC236}">
                <a16:creationId xmlns:a16="http://schemas.microsoft.com/office/drawing/2014/main" id="{9F587CC2-D118-22C5-5E72-76AE4025771F}"/>
              </a:ext>
            </a:extLst>
          </p:cNvPr>
          <p:cNvSpPr txBox="1">
            <a:spLocks/>
          </p:cNvSpPr>
          <p:nvPr/>
        </p:nvSpPr>
        <p:spPr>
          <a:xfrm>
            <a:off x="1319213" y="4863318"/>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AU" sz="1800" b="1"/>
              <a:t>Caveats</a:t>
            </a:r>
          </a:p>
        </p:txBody>
      </p:sp>
      <p:sp>
        <p:nvSpPr>
          <p:cNvPr id="15" name="Text Placeholder 5">
            <a:extLst>
              <a:ext uri="{FF2B5EF4-FFF2-40B4-BE49-F238E27FC236}">
                <a16:creationId xmlns:a16="http://schemas.microsoft.com/office/drawing/2014/main" id="{85856AD1-C488-36CF-DAFD-15CAACD61BED}"/>
              </a:ext>
            </a:extLst>
          </p:cNvPr>
          <p:cNvSpPr txBox="1">
            <a:spLocks/>
          </p:cNvSpPr>
          <p:nvPr/>
        </p:nvSpPr>
        <p:spPr>
          <a:xfrm>
            <a:off x="1319213" y="5252008"/>
            <a:ext cx="10280650" cy="886397"/>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228600"/>
            <a:r>
              <a:rPr lang="en-AU" sz="1800" dirty="0"/>
              <a:t>Requires technical knowledge to set up and handle API responses, error handling, and authentication protocols.</a:t>
            </a:r>
          </a:p>
          <a:p>
            <a:pPr marL="342900" lvl="1" indent="-228600"/>
            <a:r>
              <a:rPr lang="en-AU" sz="1800" dirty="0"/>
              <a:t>Authentication protocols like OAuth2 can be challenging to implement.</a:t>
            </a:r>
          </a:p>
        </p:txBody>
      </p:sp>
    </p:spTree>
    <p:extLst>
      <p:ext uri="{BB962C8B-B14F-4D97-AF65-F5344CB8AC3E}">
        <p14:creationId xmlns:p14="http://schemas.microsoft.com/office/powerpoint/2010/main" val="303048024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217B0-1F15-BBBE-26C7-5441163BB71D}"/>
              </a:ext>
            </a:extLst>
          </p:cNvPr>
          <p:cNvSpPr>
            <a:spLocks noGrp="1"/>
          </p:cNvSpPr>
          <p:nvPr>
            <p:ph type="title"/>
          </p:nvPr>
        </p:nvSpPr>
        <p:spPr/>
        <p:txBody>
          <a:bodyPr/>
          <a:lstStyle/>
          <a:p>
            <a:r>
              <a:rPr lang="en-US"/>
              <a:t>AI Options for Document Processing</a:t>
            </a:r>
          </a:p>
        </p:txBody>
      </p:sp>
      <p:sp>
        <p:nvSpPr>
          <p:cNvPr id="3" name="Oval 2">
            <a:extLst>
              <a:ext uri="{FF2B5EF4-FFF2-40B4-BE49-F238E27FC236}">
                <a16:creationId xmlns:a16="http://schemas.microsoft.com/office/drawing/2014/main" id="{38F020DF-9634-6891-316C-50007059EF59}"/>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4" name="Text Placeholder 5">
            <a:extLst>
              <a:ext uri="{FF2B5EF4-FFF2-40B4-BE49-F238E27FC236}">
                <a16:creationId xmlns:a16="http://schemas.microsoft.com/office/drawing/2014/main" id="{BE491F41-76B7-E340-E4A0-D4B389BD1207}"/>
              </a:ext>
            </a:extLst>
          </p:cNvPr>
          <p:cNvSpPr txBox="1">
            <a:spLocks/>
          </p:cNvSpPr>
          <p:nvPr/>
        </p:nvSpPr>
        <p:spPr>
          <a:xfrm>
            <a:off x="1319213" y="1523706"/>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latin typeface="+mn-lt"/>
              </a:rPr>
              <a:t>Automating Invoice Processing</a:t>
            </a:r>
            <a:r>
              <a:rPr lang="en-US" sz="1800">
                <a:latin typeface="+mn-lt"/>
              </a:rPr>
              <a:t>: Streamlines accounting tasks.</a:t>
            </a:r>
          </a:p>
        </p:txBody>
      </p:sp>
      <p:sp>
        <p:nvSpPr>
          <p:cNvPr id="5" name="Oval 4">
            <a:extLst>
              <a:ext uri="{FF2B5EF4-FFF2-40B4-BE49-F238E27FC236}">
                <a16:creationId xmlns:a16="http://schemas.microsoft.com/office/drawing/2014/main" id="{9397BBF4-DBF8-15F9-7C74-BBA38AA4A13F}"/>
              </a:ext>
              <a:ext uri="{C183D7F6-B498-43B3-948B-1728B52AA6E4}">
                <adec:decorative xmlns:adec="http://schemas.microsoft.com/office/drawing/2017/decorative" val="0"/>
              </a:ext>
            </a:extLst>
          </p:cNvPr>
          <p:cNvSpPr>
            <a:spLocks/>
          </p:cNvSpPr>
          <p:nvPr/>
        </p:nvSpPr>
        <p:spPr bwMode="auto">
          <a:xfrm>
            <a:off x="588963" y="214660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6" name="Text Placeholder 1">
            <a:extLst>
              <a:ext uri="{FF2B5EF4-FFF2-40B4-BE49-F238E27FC236}">
                <a16:creationId xmlns:a16="http://schemas.microsoft.com/office/drawing/2014/main" id="{F6D842FC-D308-4853-00E3-0620535EC96B}"/>
              </a:ext>
            </a:extLst>
          </p:cNvPr>
          <p:cNvSpPr txBox="1">
            <a:spLocks/>
          </p:cNvSpPr>
          <p:nvPr/>
        </p:nvSpPr>
        <p:spPr>
          <a:xfrm>
            <a:off x="1319213" y="2283546"/>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latin typeface="+mn-lt"/>
              </a:rPr>
              <a:t>Contract Analysis</a:t>
            </a:r>
            <a:r>
              <a:rPr lang="en-US" sz="1800">
                <a:latin typeface="+mn-lt"/>
              </a:rPr>
              <a:t>: Extracts key details from contracts.</a:t>
            </a:r>
          </a:p>
        </p:txBody>
      </p:sp>
      <p:sp>
        <p:nvSpPr>
          <p:cNvPr id="7" name="Oval 6">
            <a:extLst>
              <a:ext uri="{FF2B5EF4-FFF2-40B4-BE49-F238E27FC236}">
                <a16:creationId xmlns:a16="http://schemas.microsoft.com/office/drawing/2014/main" id="{6031227C-4C56-E9E0-59E8-754AAAA03452}"/>
              </a:ext>
              <a:ext uri="{C183D7F6-B498-43B3-948B-1728B52AA6E4}">
                <adec:decorative xmlns:adec="http://schemas.microsoft.com/office/drawing/2017/decorative" val="0"/>
              </a:ext>
            </a:extLst>
          </p:cNvPr>
          <p:cNvSpPr>
            <a:spLocks/>
          </p:cNvSpPr>
          <p:nvPr/>
        </p:nvSpPr>
        <p:spPr bwMode="auto">
          <a:xfrm>
            <a:off x="588963" y="290644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8" name="Text Placeholder 2">
            <a:extLst>
              <a:ext uri="{FF2B5EF4-FFF2-40B4-BE49-F238E27FC236}">
                <a16:creationId xmlns:a16="http://schemas.microsoft.com/office/drawing/2014/main" id="{42A16FD0-F5EC-9A71-C49E-851E4B6A3DC1}"/>
              </a:ext>
            </a:extLst>
          </p:cNvPr>
          <p:cNvSpPr txBox="1">
            <a:spLocks/>
          </p:cNvSpPr>
          <p:nvPr/>
        </p:nvSpPr>
        <p:spPr>
          <a:xfrm>
            <a:off x="1319213" y="3043384"/>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latin typeface="+mn-lt"/>
              </a:rPr>
              <a:t>Automating Data Extraction</a:t>
            </a:r>
            <a:r>
              <a:rPr lang="en-US" sz="1800">
                <a:latin typeface="+mn-lt"/>
              </a:rPr>
              <a:t>: Reduces manual data entry from forms.</a:t>
            </a:r>
          </a:p>
        </p:txBody>
      </p:sp>
    </p:spTree>
    <p:extLst>
      <p:ext uri="{BB962C8B-B14F-4D97-AF65-F5344CB8AC3E}">
        <p14:creationId xmlns:p14="http://schemas.microsoft.com/office/powerpoint/2010/main" val="31483657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217B0-1F15-BBBE-26C7-5441163BB71D}"/>
              </a:ext>
            </a:extLst>
          </p:cNvPr>
          <p:cNvSpPr>
            <a:spLocks noGrp="1"/>
          </p:cNvSpPr>
          <p:nvPr>
            <p:ph type="title"/>
          </p:nvPr>
        </p:nvSpPr>
        <p:spPr/>
        <p:txBody>
          <a:bodyPr/>
          <a:lstStyle/>
          <a:p>
            <a:r>
              <a:rPr lang="en-US"/>
              <a:t>AI Options for Data Processing</a:t>
            </a:r>
          </a:p>
        </p:txBody>
      </p:sp>
      <p:sp>
        <p:nvSpPr>
          <p:cNvPr id="3" name="Oval 2">
            <a:extLst>
              <a:ext uri="{FF2B5EF4-FFF2-40B4-BE49-F238E27FC236}">
                <a16:creationId xmlns:a16="http://schemas.microsoft.com/office/drawing/2014/main" id="{38F020DF-9634-6891-316C-50007059EF59}"/>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9" name="Text Placeholder 5">
            <a:extLst>
              <a:ext uri="{FF2B5EF4-FFF2-40B4-BE49-F238E27FC236}">
                <a16:creationId xmlns:a16="http://schemas.microsoft.com/office/drawing/2014/main" id="{2B213B2B-85CA-813B-37B6-4B4B2287629C}"/>
              </a:ext>
            </a:extLst>
          </p:cNvPr>
          <p:cNvSpPr txBox="1">
            <a:spLocks/>
          </p:cNvSpPr>
          <p:nvPr/>
        </p:nvSpPr>
        <p:spPr>
          <a:xfrm>
            <a:off x="1319213" y="1523706"/>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latin typeface="+mn-lt"/>
              </a:rPr>
              <a:t>Prediction</a:t>
            </a:r>
            <a:r>
              <a:rPr lang="en-US" sz="1800">
                <a:latin typeface="+mn-lt"/>
              </a:rPr>
              <a:t>: Predicts outcomes based on patterns in your data.</a:t>
            </a:r>
          </a:p>
        </p:txBody>
      </p:sp>
      <p:sp>
        <p:nvSpPr>
          <p:cNvPr id="5" name="Oval 4">
            <a:extLst>
              <a:ext uri="{FF2B5EF4-FFF2-40B4-BE49-F238E27FC236}">
                <a16:creationId xmlns:a16="http://schemas.microsoft.com/office/drawing/2014/main" id="{9397BBF4-DBF8-15F9-7C74-BBA38AA4A13F}"/>
              </a:ext>
              <a:ext uri="{C183D7F6-B498-43B3-948B-1728B52AA6E4}">
                <adec:decorative xmlns:adec="http://schemas.microsoft.com/office/drawing/2017/decorative" val="0"/>
              </a:ext>
            </a:extLst>
          </p:cNvPr>
          <p:cNvSpPr>
            <a:spLocks/>
          </p:cNvSpPr>
          <p:nvPr/>
        </p:nvSpPr>
        <p:spPr bwMode="auto">
          <a:xfrm>
            <a:off x="588963" y="214660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10" name="Text Placeholder 1">
            <a:extLst>
              <a:ext uri="{FF2B5EF4-FFF2-40B4-BE49-F238E27FC236}">
                <a16:creationId xmlns:a16="http://schemas.microsoft.com/office/drawing/2014/main" id="{1835AF1C-FA3D-D272-608E-5AD97CE51A46}"/>
              </a:ext>
            </a:extLst>
          </p:cNvPr>
          <p:cNvSpPr txBox="1">
            <a:spLocks/>
          </p:cNvSpPr>
          <p:nvPr/>
        </p:nvSpPr>
        <p:spPr>
          <a:xfrm>
            <a:off x="1319213" y="2283546"/>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latin typeface="+mn-lt"/>
              </a:rPr>
              <a:t>Category Classification</a:t>
            </a:r>
            <a:r>
              <a:rPr lang="en-US" sz="1800">
                <a:latin typeface="+mn-lt"/>
              </a:rPr>
              <a:t>: Classifies text into custom categories.</a:t>
            </a:r>
          </a:p>
        </p:txBody>
      </p:sp>
      <p:sp>
        <p:nvSpPr>
          <p:cNvPr id="7" name="Oval 6">
            <a:extLst>
              <a:ext uri="{FF2B5EF4-FFF2-40B4-BE49-F238E27FC236}">
                <a16:creationId xmlns:a16="http://schemas.microsoft.com/office/drawing/2014/main" id="{6031227C-4C56-E9E0-59E8-754AAAA03452}"/>
              </a:ext>
              <a:ext uri="{C183D7F6-B498-43B3-948B-1728B52AA6E4}">
                <adec:decorative xmlns:adec="http://schemas.microsoft.com/office/drawing/2017/decorative" val="0"/>
              </a:ext>
            </a:extLst>
          </p:cNvPr>
          <p:cNvSpPr>
            <a:spLocks/>
          </p:cNvSpPr>
          <p:nvPr/>
        </p:nvSpPr>
        <p:spPr bwMode="auto">
          <a:xfrm>
            <a:off x="588963" y="290644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11" name="Text Placeholder 2">
            <a:extLst>
              <a:ext uri="{FF2B5EF4-FFF2-40B4-BE49-F238E27FC236}">
                <a16:creationId xmlns:a16="http://schemas.microsoft.com/office/drawing/2014/main" id="{5E7C892F-C88D-55BF-FA85-6328D2452748}"/>
              </a:ext>
            </a:extLst>
          </p:cNvPr>
          <p:cNvSpPr txBox="1">
            <a:spLocks/>
          </p:cNvSpPr>
          <p:nvPr/>
        </p:nvSpPr>
        <p:spPr>
          <a:xfrm>
            <a:off x="1319213" y="3043384"/>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latin typeface="+mn-lt"/>
              </a:rPr>
              <a:t>Object Detection</a:t>
            </a:r>
            <a:r>
              <a:rPr lang="en-US" sz="1800">
                <a:latin typeface="+mn-lt"/>
              </a:rPr>
              <a:t>: Identifies and locates objects within images.</a:t>
            </a:r>
          </a:p>
        </p:txBody>
      </p:sp>
    </p:spTree>
    <p:extLst>
      <p:ext uri="{BB962C8B-B14F-4D97-AF65-F5344CB8AC3E}">
        <p14:creationId xmlns:p14="http://schemas.microsoft.com/office/powerpoint/2010/main" val="268689519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217B0-1F15-BBBE-26C7-5441163BB71D}"/>
              </a:ext>
            </a:extLst>
          </p:cNvPr>
          <p:cNvSpPr>
            <a:spLocks noGrp="1"/>
          </p:cNvSpPr>
          <p:nvPr>
            <p:ph type="title"/>
          </p:nvPr>
        </p:nvSpPr>
        <p:spPr>
          <a:xfrm>
            <a:off x="588262" y="585216"/>
            <a:ext cx="11013474" cy="492443"/>
          </a:xfrm>
        </p:spPr>
        <p:txBody>
          <a:bodyPr/>
          <a:lstStyle/>
          <a:p>
            <a:r>
              <a:rPr lang="en-US"/>
              <a:t>Document Automation Toolkit</a:t>
            </a:r>
          </a:p>
        </p:txBody>
      </p:sp>
      <p:sp>
        <p:nvSpPr>
          <p:cNvPr id="3" name="Oval 2">
            <a:extLst>
              <a:ext uri="{FF2B5EF4-FFF2-40B4-BE49-F238E27FC236}">
                <a16:creationId xmlns:a16="http://schemas.microsoft.com/office/drawing/2014/main" id="{38F020DF-9634-6891-316C-50007059EF59}"/>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9" name="Text Placeholder 5">
            <a:extLst>
              <a:ext uri="{FF2B5EF4-FFF2-40B4-BE49-F238E27FC236}">
                <a16:creationId xmlns:a16="http://schemas.microsoft.com/office/drawing/2014/main" id="{2B213B2B-85CA-813B-37B6-4B4B2287629C}"/>
              </a:ext>
            </a:extLst>
          </p:cNvPr>
          <p:cNvSpPr txBox="1">
            <a:spLocks/>
          </p:cNvSpPr>
          <p:nvPr/>
        </p:nvSpPr>
        <p:spPr>
          <a:xfrm>
            <a:off x="1319213" y="1523706"/>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latin typeface="+mn-lt"/>
              </a:rPr>
              <a:t>Automating Invoice Processing</a:t>
            </a:r>
            <a:r>
              <a:rPr lang="en-US" sz="1800">
                <a:latin typeface="+mn-lt"/>
              </a:rPr>
              <a:t>: Streamlines accounting tasks.</a:t>
            </a:r>
          </a:p>
        </p:txBody>
      </p:sp>
      <p:sp>
        <p:nvSpPr>
          <p:cNvPr id="5" name="Oval 4">
            <a:extLst>
              <a:ext uri="{FF2B5EF4-FFF2-40B4-BE49-F238E27FC236}">
                <a16:creationId xmlns:a16="http://schemas.microsoft.com/office/drawing/2014/main" id="{9397BBF4-DBF8-15F9-7C74-BBA38AA4A13F}"/>
              </a:ext>
              <a:ext uri="{C183D7F6-B498-43B3-948B-1728B52AA6E4}">
                <adec:decorative xmlns:adec="http://schemas.microsoft.com/office/drawing/2017/decorative" val="0"/>
              </a:ext>
            </a:extLst>
          </p:cNvPr>
          <p:cNvSpPr>
            <a:spLocks/>
          </p:cNvSpPr>
          <p:nvPr/>
        </p:nvSpPr>
        <p:spPr bwMode="auto">
          <a:xfrm>
            <a:off x="588963" y="214660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10" name="Text Placeholder 1">
            <a:extLst>
              <a:ext uri="{FF2B5EF4-FFF2-40B4-BE49-F238E27FC236}">
                <a16:creationId xmlns:a16="http://schemas.microsoft.com/office/drawing/2014/main" id="{1835AF1C-FA3D-D272-608E-5AD97CE51A46}"/>
              </a:ext>
            </a:extLst>
          </p:cNvPr>
          <p:cNvSpPr txBox="1">
            <a:spLocks/>
          </p:cNvSpPr>
          <p:nvPr/>
        </p:nvSpPr>
        <p:spPr>
          <a:xfrm>
            <a:off x="1319213" y="2283546"/>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latin typeface="+mn-lt"/>
              </a:rPr>
              <a:t>Contract Analysis</a:t>
            </a:r>
            <a:r>
              <a:rPr lang="en-US" sz="1800">
                <a:latin typeface="+mn-lt"/>
              </a:rPr>
              <a:t>: Extracts key details from contracts.</a:t>
            </a:r>
          </a:p>
        </p:txBody>
      </p:sp>
      <p:sp>
        <p:nvSpPr>
          <p:cNvPr id="7" name="Oval 6">
            <a:extLst>
              <a:ext uri="{FF2B5EF4-FFF2-40B4-BE49-F238E27FC236}">
                <a16:creationId xmlns:a16="http://schemas.microsoft.com/office/drawing/2014/main" id="{6031227C-4C56-E9E0-59E8-754AAAA03452}"/>
              </a:ext>
              <a:ext uri="{C183D7F6-B498-43B3-948B-1728B52AA6E4}">
                <adec:decorative xmlns:adec="http://schemas.microsoft.com/office/drawing/2017/decorative" val="0"/>
              </a:ext>
            </a:extLst>
          </p:cNvPr>
          <p:cNvSpPr>
            <a:spLocks/>
          </p:cNvSpPr>
          <p:nvPr/>
        </p:nvSpPr>
        <p:spPr bwMode="auto">
          <a:xfrm>
            <a:off x="588963" y="290644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11" name="Text Placeholder 2">
            <a:extLst>
              <a:ext uri="{FF2B5EF4-FFF2-40B4-BE49-F238E27FC236}">
                <a16:creationId xmlns:a16="http://schemas.microsoft.com/office/drawing/2014/main" id="{5E7C892F-C88D-55BF-FA85-6328D2452748}"/>
              </a:ext>
            </a:extLst>
          </p:cNvPr>
          <p:cNvSpPr txBox="1">
            <a:spLocks/>
          </p:cNvSpPr>
          <p:nvPr/>
        </p:nvSpPr>
        <p:spPr>
          <a:xfrm>
            <a:off x="1319213" y="3043384"/>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latin typeface="+mn-lt"/>
              </a:rPr>
              <a:t>Automating Data Extraction</a:t>
            </a:r>
            <a:r>
              <a:rPr lang="en-US" sz="1800">
                <a:latin typeface="+mn-lt"/>
              </a:rPr>
              <a:t>: Reduces manual data entry from forms.</a:t>
            </a:r>
          </a:p>
        </p:txBody>
      </p:sp>
    </p:spTree>
    <p:extLst>
      <p:ext uri="{BB962C8B-B14F-4D97-AF65-F5344CB8AC3E}">
        <p14:creationId xmlns:p14="http://schemas.microsoft.com/office/powerpoint/2010/main" val="204783130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50F92-B731-9A73-683A-E4ACEF85F53A}"/>
              </a:ext>
            </a:extLst>
          </p:cNvPr>
          <p:cNvSpPr>
            <a:spLocks noGrp="1"/>
          </p:cNvSpPr>
          <p:nvPr>
            <p:ph type="title"/>
          </p:nvPr>
        </p:nvSpPr>
        <p:spPr>
          <a:xfrm>
            <a:off x="588262" y="585216"/>
            <a:ext cx="11013474" cy="492443"/>
          </a:xfrm>
        </p:spPr>
        <p:txBody>
          <a:bodyPr/>
          <a:lstStyle/>
          <a:p>
            <a:r>
              <a:rPr lang="en-AU"/>
              <a:t>Steps to Implement AI in Power Automate</a:t>
            </a:r>
            <a:endParaRPr lang="en-US"/>
          </a:p>
        </p:txBody>
      </p:sp>
      <p:sp>
        <p:nvSpPr>
          <p:cNvPr id="3" name="Oval 2">
            <a:extLst>
              <a:ext uri="{FF2B5EF4-FFF2-40B4-BE49-F238E27FC236}">
                <a16:creationId xmlns:a16="http://schemas.microsoft.com/office/drawing/2014/main" id="{272114DD-F970-5FFC-E651-87EEA308C6C5}"/>
              </a:ext>
              <a:ext uri="{C183D7F6-B498-43B3-948B-1728B52AA6E4}">
                <adec:decorative xmlns:adec="http://schemas.microsoft.com/office/drawing/2017/decorative" val="0"/>
              </a:ext>
            </a:extLst>
          </p:cNvPr>
          <p:cNvSpPr>
            <a:spLocks/>
          </p:cNvSpPr>
          <p:nvPr/>
        </p:nvSpPr>
        <p:spPr bwMode="auto">
          <a:xfrm>
            <a:off x="623900" y="12475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19" name="Content Placeholder 5">
            <a:extLst>
              <a:ext uri="{FF2B5EF4-FFF2-40B4-BE49-F238E27FC236}">
                <a16:creationId xmlns:a16="http://schemas.microsoft.com/office/drawing/2014/main" id="{923572AF-3D1D-9F6C-8281-18B2A4A38CBF}"/>
              </a:ext>
            </a:extLst>
          </p:cNvPr>
          <p:cNvSpPr txBox="1">
            <a:spLocks/>
          </p:cNvSpPr>
          <p:nvPr/>
        </p:nvSpPr>
        <p:spPr>
          <a:xfrm>
            <a:off x="1319213" y="1349534"/>
            <a:ext cx="10282525" cy="276999"/>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Access AI Builder: </a:t>
            </a:r>
            <a:r>
              <a:rPr lang="en-US" sz="1800"/>
              <a:t>From the Power Apps home page, select AI Builder &gt; Build.</a:t>
            </a:r>
            <a:endParaRPr lang="en-AU" sz="1800"/>
          </a:p>
        </p:txBody>
      </p:sp>
      <p:sp>
        <p:nvSpPr>
          <p:cNvPr id="5" name="Oval 4">
            <a:extLst>
              <a:ext uri="{FF2B5EF4-FFF2-40B4-BE49-F238E27FC236}">
                <a16:creationId xmlns:a16="http://schemas.microsoft.com/office/drawing/2014/main" id="{32316CC6-37DA-3C96-E26A-B9FBC6A51590}"/>
              </a:ext>
              <a:ext uri="{C183D7F6-B498-43B3-948B-1728B52AA6E4}">
                <adec:decorative xmlns:adec="http://schemas.microsoft.com/office/drawing/2017/decorative" val="0"/>
              </a:ext>
            </a:extLst>
          </p:cNvPr>
          <p:cNvSpPr>
            <a:spLocks/>
          </p:cNvSpPr>
          <p:nvPr/>
        </p:nvSpPr>
        <p:spPr bwMode="auto">
          <a:xfrm>
            <a:off x="623900" y="193004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20" name="Content Placeholder 5">
            <a:extLst>
              <a:ext uri="{FF2B5EF4-FFF2-40B4-BE49-F238E27FC236}">
                <a16:creationId xmlns:a16="http://schemas.microsoft.com/office/drawing/2014/main" id="{5165EC9B-D415-3AE4-3CFF-2C72BEE02CBB}"/>
              </a:ext>
            </a:extLst>
          </p:cNvPr>
          <p:cNvSpPr txBox="1">
            <a:spLocks/>
          </p:cNvSpPr>
          <p:nvPr/>
        </p:nvSpPr>
        <p:spPr>
          <a:xfrm>
            <a:off x="1319211" y="2031823"/>
            <a:ext cx="10282526" cy="276999"/>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Choose Model Type: </a:t>
            </a:r>
            <a:r>
              <a:rPr lang="en-US" sz="1800"/>
              <a:t>Select “Form Processing” to process structured documents like forms.</a:t>
            </a:r>
            <a:endParaRPr lang="en-AU" sz="1800"/>
          </a:p>
        </p:txBody>
      </p:sp>
      <p:sp>
        <p:nvSpPr>
          <p:cNvPr id="7" name="Oval 6">
            <a:extLst>
              <a:ext uri="{FF2B5EF4-FFF2-40B4-BE49-F238E27FC236}">
                <a16:creationId xmlns:a16="http://schemas.microsoft.com/office/drawing/2014/main" id="{14BF05D9-3162-36D7-C49E-205B9A0569A9}"/>
              </a:ext>
              <a:ext uri="{C183D7F6-B498-43B3-948B-1728B52AA6E4}">
                <adec:decorative xmlns:adec="http://schemas.microsoft.com/office/drawing/2017/decorative" val="0"/>
              </a:ext>
            </a:extLst>
          </p:cNvPr>
          <p:cNvSpPr>
            <a:spLocks/>
          </p:cNvSpPr>
          <p:nvPr/>
        </p:nvSpPr>
        <p:spPr bwMode="auto">
          <a:xfrm>
            <a:off x="623900" y="2612557"/>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21" name="Content Placeholder 5">
            <a:extLst>
              <a:ext uri="{FF2B5EF4-FFF2-40B4-BE49-F238E27FC236}">
                <a16:creationId xmlns:a16="http://schemas.microsoft.com/office/drawing/2014/main" id="{11FBA39E-1697-1DAB-9631-83B10775DEBA}"/>
              </a:ext>
            </a:extLst>
          </p:cNvPr>
          <p:cNvSpPr txBox="1">
            <a:spLocks/>
          </p:cNvSpPr>
          <p:nvPr/>
        </p:nvSpPr>
        <p:spPr>
          <a:xfrm>
            <a:off x="1319213" y="2714112"/>
            <a:ext cx="10282525" cy="276999"/>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Train the Model: </a:t>
            </a:r>
            <a:r>
              <a:rPr lang="en-US" sz="1800"/>
              <a:t>Provide a set of at least five documents to train the model.</a:t>
            </a:r>
            <a:endParaRPr lang="en-AU" sz="1800"/>
          </a:p>
        </p:txBody>
      </p:sp>
      <p:sp>
        <p:nvSpPr>
          <p:cNvPr id="9" name="Oval 8">
            <a:extLst>
              <a:ext uri="{FF2B5EF4-FFF2-40B4-BE49-F238E27FC236}">
                <a16:creationId xmlns:a16="http://schemas.microsoft.com/office/drawing/2014/main" id="{7B6398C2-328E-75E5-D34A-66CB565B252D}"/>
              </a:ext>
              <a:ext uri="{C183D7F6-B498-43B3-948B-1728B52AA6E4}">
                <adec:decorative xmlns:adec="http://schemas.microsoft.com/office/drawing/2017/decorative" val="0"/>
              </a:ext>
            </a:extLst>
          </p:cNvPr>
          <p:cNvSpPr>
            <a:spLocks/>
          </p:cNvSpPr>
          <p:nvPr/>
        </p:nvSpPr>
        <p:spPr bwMode="auto">
          <a:xfrm>
            <a:off x="623900" y="329506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22" name="Content Placeholder 5">
            <a:extLst>
              <a:ext uri="{FF2B5EF4-FFF2-40B4-BE49-F238E27FC236}">
                <a16:creationId xmlns:a16="http://schemas.microsoft.com/office/drawing/2014/main" id="{D92DA481-B805-75BD-C2A4-B49852BC4B07}"/>
              </a:ext>
            </a:extLst>
          </p:cNvPr>
          <p:cNvSpPr txBox="1">
            <a:spLocks/>
          </p:cNvSpPr>
          <p:nvPr/>
        </p:nvSpPr>
        <p:spPr>
          <a:xfrm>
            <a:off x="1319214" y="3396401"/>
            <a:ext cx="10282524" cy="276999"/>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Test the Model: </a:t>
            </a:r>
            <a:r>
              <a:rPr lang="en-US" sz="1800"/>
              <a:t>Use different sample documents to test the model's accuracy and adjust if necessary.</a:t>
            </a:r>
            <a:endParaRPr lang="en-AU" sz="1800"/>
          </a:p>
        </p:txBody>
      </p:sp>
      <p:sp>
        <p:nvSpPr>
          <p:cNvPr id="13" name="Oval 12">
            <a:extLst>
              <a:ext uri="{FF2B5EF4-FFF2-40B4-BE49-F238E27FC236}">
                <a16:creationId xmlns:a16="http://schemas.microsoft.com/office/drawing/2014/main" id="{C7598017-B358-632F-066A-AAC30514A03D}"/>
              </a:ext>
              <a:ext uri="{C183D7F6-B498-43B3-948B-1728B52AA6E4}">
                <adec:decorative xmlns:adec="http://schemas.microsoft.com/office/drawing/2017/decorative" val="0"/>
              </a:ext>
            </a:extLst>
          </p:cNvPr>
          <p:cNvSpPr>
            <a:spLocks/>
          </p:cNvSpPr>
          <p:nvPr/>
        </p:nvSpPr>
        <p:spPr bwMode="auto">
          <a:xfrm>
            <a:off x="623900" y="397758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23" name="Content Placeholder 5">
            <a:extLst>
              <a:ext uri="{FF2B5EF4-FFF2-40B4-BE49-F238E27FC236}">
                <a16:creationId xmlns:a16="http://schemas.microsoft.com/office/drawing/2014/main" id="{BEBA3328-C12E-F743-7DB1-6972B5FA1B9C}"/>
              </a:ext>
            </a:extLst>
          </p:cNvPr>
          <p:cNvSpPr txBox="1">
            <a:spLocks/>
          </p:cNvSpPr>
          <p:nvPr/>
        </p:nvSpPr>
        <p:spPr>
          <a:xfrm>
            <a:off x="1319214" y="4078690"/>
            <a:ext cx="10282524" cy="276999"/>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Publish the Model: </a:t>
            </a:r>
            <a:r>
              <a:rPr lang="en-US" sz="1800"/>
              <a:t>Once you’re satisfied with the model’s performance, publish it.</a:t>
            </a:r>
            <a:endParaRPr lang="en-AU" sz="1800"/>
          </a:p>
        </p:txBody>
      </p:sp>
      <p:sp>
        <p:nvSpPr>
          <p:cNvPr id="15" name="Oval 14">
            <a:extLst>
              <a:ext uri="{FF2B5EF4-FFF2-40B4-BE49-F238E27FC236}">
                <a16:creationId xmlns:a16="http://schemas.microsoft.com/office/drawing/2014/main" id="{90573A79-4195-247B-15A3-22DB467F8993}"/>
              </a:ext>
              <a:ext uri="{C183D7F6-B498-43B3-948B-1728B52AA6E4}">
                <adec:decorative xmlns:adec="http://schemas.microsoft.com/office/drawing/2017/decorative" val="0"/>
              </a:ext>
            </a:extLst>
          </p:cNvPr>
          <p:cNvSpPr>
            <a:spLocks/>
          </p:cNvSpPr>
          <p:nvPr/>
        </p:nvSpPr>
        <p:spPr bwMode="auto">
          <a:xfrm>
            <a:off x="623900" y="466009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6</a:t>
            </a:r>
            <a:endParaRPr lang="en-IN" sz="2000" b="1">
              <a:solidFill>
                <a:schemeClr val="tx1"/>
              </a:solidFill>
            </a:endParaRPr>
          </a:p>
        </p:txBody>
      </p:sp>
      <p:sp>
        <p:nvSpPr>
          <p:cNvPr id="24" name="Content Placeholder 5">
            <a:extLst>
              <a:ext uri="{FF2B5EF4-FFF2-40B4-BE49-F238E27FC236}">
                <a16:creationId xmlns:a16="http://schemas.microsoft.com/office/drawing/2014/main" id="{0AC49378-9B68-2FA7-629E-E3ED5CEBB9E7}"/>
              </a:ext>
            </a:extLst>
          </p:cNvPr>
          <p:cNvSpPr txBox="1">
            <a:spLocks/>
          </p:cNvSpPr>
          <p:nvPr/>
        </p:nvSpPr>
        <p:spPr>
          <a:xfrm>
            <a:off x="1319211" y="4622481"/>
            <a:ext cx="10030960" cy="553998"/>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Use in Power Automate: </a:t>
            </a:r>
            <a:r>
              <a:rPr lang="en-US" sz="1800"/>
              <a:t>In your flow, add a new “Predict” action and select your newly published AI model.</a:t>
            </a:r>
            <a:endParaRPr lang="en-AU" sz="1800"/>
          </a:p>
        </p:txBody>
      </p:sp>
      <p:sp>
        <p:nvSpPr>
          <p:cNvPr id="31" name="Text Placeholder 6">
            <a:extLst>
              <a:ext uri="{FF2B5EF4-FFF2-40B4-BE49-F238E27FC236}">
                <a16:creationId xmlns:a16="http://schemas.microsoft.com/office/drawing/2014/main" id="{8A86067F-FECB-07AF-D8FA-E218D4539F9D}"/>
              </a:ext>
            </a:extLst>
          </p:cNvPr>
          <p:cNvSpPr txBox="1">
            <a:spLocks/>
          </p:cNvSpPr>
          <p:nvPr/>
        </p:nvSpPr>
        <p:spPr>
          <a:xfrm>
            <a:off x="588262" y="5487987"/>
            <a:ext cx="11013477" cy="784797"/>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200" b="1"/>
              <a:t>Note</a:t>
            </a:r>
            <a:r>
              <a:rPr lang="en-AU" sz="2200"/>
              <a:t>: This process requires some understanding of your document data and requires the model to be retrained when the document format changes.</a:t>
            </a:r>
            <a:endParaRPr lang="en-US" sz="2200"/>
          </a:p>
        </p:txBody>
      </p:sp>
    </p:spTree>
    <p:extLst>
      <p:ext uri="{BB962C8B-B14F-4D97-AF65-F5344CB8AC3E}">
        <p14:creationId xmlns:p14="http://schemas.microsoft.com/office/powerpoint/2010/main" val="134792792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p:txBody>
          <a:bodyPr/>
          <a:lstStyle/>
          <a:p>
            <a:r>
              <a:rPr lang="en-US"/>
              <a:t>Module 3 – Summary</a:t>
            </a:r>
          </a:p>
        </p:txBody>
      </p:sp>
      <p:sp>
        <p:nvSpPr>
          <p:cNvPr id="23" name="Text Placeholder 22">
            <a:extLst>
              <a:ext uri="{FF2B5EF4-FFF2-40B4-BE49-F238E27FC236}">
                <a16:creationId xmlns:a16="http://schemas.microsoft.com/office/drawing/2014/main" id="{D2CB5495-5802-783B-13A0-CFCF86169B32}"/>
              </a:ext>
            </a:extLst>
          </p:cNvPr>
          <p:cNvSpPr>
            <a:spLocks noGrp="1"/>
          </p:cNvSpPr>
          <p:nvPr>
            <p:ph type="body" sz="quarter" idx="35"/>
          </p:nvPr>
        </p:nvSpPr>
        <p:spPr>
          <a:xfrm>
            <a:off x="4358228" y="1926472"/>
            <a:ext cx="7241633" cy="3847207"/>
          </a:xfrm>
        </p:spPr>
        <p:txBody>
          <a:bodyPr wrap="square">
            <a:spAutoFit/>
          </a:bodyPr>
          <a:lstStyle/>
          <a:p>
            <a:pPr marL="228600" lvl="1" indent="-228600">
              <a:spcBef>
                <a:spcPts val="0"/>
              </a:spcBef>
              <a:spcAft>
                <a:spcPts val="1200"/>
              </a:spcAft>
            </a:pPr>
            <a:r>
              <a:rPr lang="en-US" sz="1800">
                <a:cs typeface="Segoe UI" panose="020B0502040204020203" pitchFamily="34" charset="0"/>
              </a:rPr>
              <a:t>Create and use child cloud flows including passing in and returning the data</a:t>
            </a:r>
          </a:p>
          <a:p>
            <a:pPr marL="228600" lvl="1" indent="-228600">
              <a:spcBef>
                <a:spcPts val="0"/>
              </a:spcBef>
              <a:spcAft>
                <a:spcPts val="1200"/>
              </a:spcAft>
            </a:pPr>
            <a:r>
              <a:rPr lang="en-US" sz="1800">
                <a:cs typeface="Segoe UI" panose="020B0502040204020203" pitchFamily="34" charset="0"/>
              </a:rPr>
              <a:t>Perform actions in cloud flows by calling external APIs </a:t>
            </a:r>
          </a:p>
          <a:p>
            <a:pPr marL="228600" lvl="1" indent="-228600">
              <a:spcBef>
                <a:spcPts val="0"/>
              </a:spcBef>
              <a:spcAft>
                <a:spcPts val="1200"/>
              </a:spcAft>
            </a:pPr>
            <a:r>
              <a:rPr lang="en-US" sz="1800">
                <a:cs typeface="Segoe UI" panose="020B0502040204020203" pitchFamily="34" charset="0"/>
              </a:rPr>
              <a:t>Configure filter conditions and concurrency in cloud flows </a:t>
            </a:r>
          </a:p>
          <a:p>
            <a:pPr marL="228600" lvl="1" indent="-228600">
              <a:spcBef>
                <a:spcPts val="0"/>
              </a:spcBef>
              <a:spcAft>
                <a:spcPts val="1200"/>
              </a:spcAft>
            </a:pPr>
            <a:r>
              <a:rPr lang="en-US" sz="1800">
                <a:cs typeface="Segoe UI" panose="020B0502040204020203" pitchFamily="34" charset="0"/>
              </a:rPr>
              <a:t>Configure cloud flow action to run Microsoft Office Scripts</a:t>
            </a:r>
          </a:p>
          <a:p>
            <a:pPr marL="228600" lvl="1" indent="-228600">
              <a:spcBef>
                <a:spcPts val="0"/>
              </a:spcBef>
              <a:spcAft>
                <a:spcPts val="1200"/>
              </a:spcAft>
            </a:pPr>
            <a:r>
              <a:rPr lang="en-US" sz="1800">
                <a:cs typeface="Segoe UI" panose="020B0502040204020203" pitchFamily="34" charset="0"/>
              </a:rPr>
              <a:t>Identify Microsoft AI options for processing documents in</a:t>
            </a:r>
            <a:br>
              <a:rPr lang="en-US" sz="1800">
                <a:cs typeface="Segoe UI" panose="020B0502040204020203" pitchFamily="34" charset="0"/>
              </a:rPr>
            </a:br>
            <a:r>
              <a:rPr lang="en-US" sz="1800">
                <a:cs typeface="Segoe UI" panose="020B0502040204020203" pitchFamily="34" charset="0"/>
              </a:rPr>
              <a:t>cloud flows </a:t>
            </a:r>
          </a:p>
          <a:p>
            <a:pPr marL="228600" lvl="1" indent="-228600">
              <a:spcBef>
                <a:spcPts val="0"/>
              </a:spcBef>
              <a:spcAft>
                <a:spcPts val="1200"/>
              </a:spcAft>
            </a:pPr>
            <a:r>
              <a:rPr lang="en-US" sz="1800">
                <a:cs typeface="Segoe UI" panose="020B0502040204020203" pitchFamily="34" charset="0"/>
              </a:rPr>
              <a:t>Identify Microsoft AI options for processing data in cloud flows </a:t>
            </a:r>
          </a:p>
          <a:p>
            <a:pPr marL="228600" lvl="1" indent="-228600">
              <a:spcBef>
                <a:spcPts val="0"/>
              </a:spcBef>
              <a:spcAft>
                <a:spcPts val="1200"/>
              </a:spcAft>
            </a:pPr>
            <a:r>
              <a:rPr lang="en-US" sz="1800">
                <a:cs typeface="Segoe UI" panose="020B0502040204020203" pitchFamily="34" charset="0"/>
              </a:rPr>
              <a:t>Identify use cases for the Document Automation Toolkit </a:t>
            </a:r>
          </a:p>
          <a:p>
            <a:pPr marL="228600" lvl="1" indent="-228600">
              <a:spcBef>
                <a:spcPts val="0"/>
              </a:spcBef>
              <a:spcAft>
                <a:spcPts val="1200"/>
              </a:spcAft>
            </a:pPr>
            <a:r>
              <a:rPr lang="en-US" sz="1800">
                <a:cs typeface="Segoe UI" panose="020B0502040204020203" pitchFamily="34" charset="0"/>
              </a:rPr>
              <a:t>Configure document processing by using AI Builder </a:t>
            </a:r>
          </a:p>
        </p:txBody>
      </p:sp>
    </p:spTree>
    <p:extLst>
      <p:ext uri="{BB962C8B-B14F-4D97-AF65-F5344CB8AC3E}">
        <p14:creationId xmlns:p14="http://schemas.microsoft.com/office/powerpoint/2010/main" val="30767714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470A23-7C9A-F22F-68CD-26F81EBEC9EE}"/>
              </a:ext>
            </a:extLst>
          </p:cNvPr>
          <p:cNvSpPr>
            <a:spLocks noGrp="1"/>
          </p:cNvSpPr>
          <p:nvPr>
            <p:ph type="title"/>
          </p:nvPr>
        </p:nvSpPr>
        <p:spPr>
          <a:xfrm>
            <a:off x="588261" y="585216"/>
            <a:ext cx="3069339" cy="984885"/>
          </a:xfrm>
        </p:spPr>
        <p:txBody>
          <a:bodyPr/>
          <a:lstStyle/>
          <a:p>
            <a:r>
              <a:rPr lang="en-IN" sz="3200"/>
              <a:t>1000+ Connectors</a:t>
            </a:r>
            <a:endParaRPr lang="en-US"/>
          </a:p>
        </p:txBody>
      </p:sp>
      <p:sp>
        <p:nvSpPr>
          <p:cNvPr id="5" name="Text Placeholder 4">
            <a:extLst>
              <a:ext uri="{FF2B5EF4-FFF2-40B4-BE49-F238E27FC236}">
                <a16:creationId xmlns:a16="http://schemas.microsoft.com/office/drawing/2014/main" id="{B8DFAC34-7489-C7BE-46D6-904395C01AC4}"/>
              </a:ext>
            </a:extLst>
          </p:cNvPr>
          <p:cNvSpPr>
            <a:spLocks noGrp="1"/>
          </p:cNvSpPr>
          <p:nvPr>
            <p:ph type="body" sz="quarter" idx="16"/>
          </p:nvPr>
        </p:nvSpPr>
        <p:spPr>
          <a:xfrm>
            <a:off x="584201" y="1719877"/>
            <a:ext cx="2959099" cy="2031325"/>
          </a:xfrm>
        </p:spPr>
        <p:txBody>
          <a:bodyPr/>
          <a:lstStyle/>
          <a:p>
            <a:r>
              <a:rPr lang="en-US" sz="2200" kern="0">
                <a:latin typeface="+mn-lt"/>
              </a:rPr>
              <a:t>Connect to 1</a:t>
            </a:r>
            <a:r>
              <a:rPr lang="en-US" sz="2200" kern="0" baseline="30000">
                <a:latin typeface="+mn-lt"/>
              </a:rPr>
              <a:t>st</a:t>
            </a:r>
            <a:r>
              <a:rPr lang="en-US" sz="2200" kern="0">
                <a:latin typeface="+mn-lt"/>
              </a:rPr>
              <a:t> and 3</a:t>
            </a:r>
            <a:r>
              <a:rPr lang="en-US" sz="2200" kern="0" baseline="30000">
                <a:latin typeface="+mn-lt"/>
              </a:rPr>
              <a:t>rd</a:t>
            </a:r>
            <a:r>
              <a:rPr lang="en-US" sz="2200" kern="0">
                <a:latin typeface="+mn-lt"/>
              </a:rPr>
              <a:t> party services with built-in connectors for everything from Adobe to Zendesk to on-premises solutions.</a:t>
            </a:r>
          </a:p>
        </p:txBody>
      </p:sp>
      <p:sp>
        <p:nvSpPr>
          <p:cNvPr id="8" name="Picture Placeholder 7">
            <a:extLst>
              <a:ext uri="{FF2B5EF4-FFF2-40B4-BE49-F238E27FC236}">
                <a16:creationId xmlns:a16="http://schemas.microsoft.com/office/drawing/2014/main" id="{4E82BC80-6DB0-558D-083C-F439E1736598}"/>
              </a:ext>
              <a:ext uri="{C183D7F6-B498-43B3-948B-1728B52AA6E4}">
                <adec:decorative xmlns:adec="http://schemas.microsoft.com/office/drawing/2017/decorative" val="1"/>
              </a:ext>
            </a:extLst>
          </p:cNvPr>
          <p:cNvSpPr>
            <a:spLocks noGrp="1"/>
          </p:cNvSpPr>
          <p:nvPr>
            <p:ph type="pic" sz="quarter" idx="19"/>
          </p:nvPr>
        </p:nvSpPr>
        <p:spPr>
          <a:xfrm>
            <a:off x="3924300" y="0"/>
            <a:ext cx="8267700" cy="6858000"/>
          </a:xfrm>
          <a:solidFill>
            <a:schemeClr val="bg1"/>
          </a:solidFill>
          <a:ln w="38100">
            <a:solidFill>
              <a:srgbClr val="C73ECC"/>
            </a:solidFill>
          </a:ln>
        </p:spPr>
        <p:txBody>
          <a:bodyPr/>
          <a:lstStyle/>
          <a:p>
            <a:endParaRPr lang="en-US"/>
          </a:p>
        </p:txBody>
      </p:sp>
      <p:grpSp>
        <p:nvGrpSpPr>
          <p:cNvPr id="52" name="Group 51" descr="connector icons">
            <a:extLst>
              <a:ext uri="{FF2B5EF4-FFF2-40B4-BE49-F238E27FC236}">
                <a16:creationId xmlns:a16="http://schemas.microsoft.com/office/drawing/2014/main" id="{F2C4EC5C-77BD-811B-66E7-F0EE42020551}"/>
              </a:ext>
            </a:extLst>
          </p:cNvPr>
          <p:cNvGrpSpPr/>
          <p:nvPr/>
        </p:nvGrpSpPr>
        <p:grpSpPr>
          <a:xfrm>
            <a:off x="4800600" y="210662"/>
            <a:ext cx="6515100" cy="6436676"/>
            <a:chOff x="5682722" y="191385"/>
            <a:chExt cx="6518587" cy="6440121"/>
          </a:xfrm>
        </p:grpSpPr>
        <p:pic>
          <p:nvPicPr>
            <p:cNvPr id="53" name="Picture 52">
              <a:extLst>
                <a:ext uri="{FF2B5EF4-FFF2-40B4-BE49-F238E27FC236}">
                  <a16:creationId xmlns:a16="http://schemas.microsoft.com/office/drawing/2014/main" id="{4DF4FB0D-6374-0DC0-37B1-0822F6016832}"/>
                </a:ext>
              </a:extLst>
            </p:cNvPr>
            <p:cNvPicPr>
              <a:picLocks noChangeAspect="1"/>
            </p:cNvPicPr>
            <p:nvPr/>
          </p:nvPicPr>
          <p:blipFill>
            <a:blip r:embed="rId3"/>
            <a:stretch>
              <a:fillRect/>
            </a:stretch>
          </p:blipFill>
          <p:spPr>
            <a:xfrm>
              <a:off x="5698196" y="191385"/>
              <a:ext cx="723900" cy="723900"/>
            </a:xfrm>
            <a:prstGeom prst="rect">
              <a:avLst/>
            </a:prstGeom>
          </p:spPr>
        </p:pic>
        <p:pic>
          <p:nvPicPr>
            <p:cNvPr id="54" name="Picture 53">
              <a:extLst>
                <a:ext uri="{FF2B5EF4-FFF2-40B4-BE49-F238E27FC236}">
                  <a16:creationId xmlns:a16="http://schemas.microsoft.com/office/drawing/2014/main" id="{DEC37BD5-1D33-BC80-556E-30BAFE96D72D}"/>
                </a:ext>
              </a:extLst>
            </p:cNvPr>
            <p:cNvPicPr>
              <a:picLocks noChangeAspect="1"/>
            </p:cNvPicPr>
            <p:nvPr/>
          </p:nvPicPr>
          <p:blipFill>
            <a:blip r:embed="rId4"/>
            <a:stretch>
              <a:fillRect/>
            </a:stretch>
          </p:blipFill>
          <p:spPr>
            <a:xfrm>
              <a:off x="6422096" y="912417"/>
              <a:ext cx="723900" cy="723900"/>
            </a:xfrm>
            <a:prstGeom prst="rect">
              <a:avLst/>
            </a:prstGeom>
          </p:spPr>
        </p:pic>
        <p:pic>
          <p:nvPicPr>
            <p:cNvPr id="55" name="Picture 54">
              <a:extLst>
                <a:ext uri="{FF2B5EF4-FFF2-40B4-BE49-F238E27FC236}">
                  <a16:creationId xmlns:a16="http://schemas.microsoft.com/office/drawing/2014/main" id="{BAEC061C-44E8-C9C7-698D-3BE677CF39EB}"/>
                </a:ext>
              </a:extLst>
            </p:cNvPr>
            <p:cNvPicPr>
              <a:picLocks noChangeAspect="1"/>
            </p:cNvPicPr>
            <p:nvPr/>
          </p:nvPicPr>
          <p:blipFill>
            <a:blip r:embed="rId5"/>
            <a:stretch>
              <a:fillRect/>
            </a:stretch>
          </p:blipFill>
          <p:spPr>
            <a:xfrm>
              <a:off x="7145996" y="194775"/>
              <a:ext cx="723900" cy="723900"/>
            </a:xfrm>
            <a:prstGeom prst="rect">
              <a:avLst/>
            </a:prstGeom>
          </p:spPr>
        </p:pic>
        <p:pic>
          <p:nvPicPr>
            <p:cNvPr id="56" name="Picture 55">
              <a:extLst>
                <a:ext uri="{FF2B5EF4-FFF2-40B4-BE49-F238E27FC236}">
                  <a16:creationId xmlns:a16="http://schemas.microsoft.com/office/drawing/2014/main" id="{F7313606-B06F-362D-67D3-2C7E86D99246}"/>
                </a:ext>
              </a:extLst>
            </p:cNvPr>
            <p:cNvPicPr>
              <a:picLocks noChangeAspect="1"/>
            </p:cNvPicPr>
            <p:nvPr/>
          </p:nvPicPr>
          <p:blipFill>
            <a:blip r:embed="rId6"/>
            <a:stretch>
              <a:fillRect/>
            </a:stretch>
          </p:blipFill>
          <p:spPr>
            <a:xfrm>
              <a:off x="7869896" y="918675"/>
              <a:ext cx="723900" cy="723900"/>
            </a:xfrm>
            <a:prstGeom prst="rect">
              <a:avLst/>
            </a:prstGeom>
          </p:spPr>
        </p:pic>
        <p:pic>
          <p:nvPicPr>
            <p:cNvPr id="57" name="Picture 56">
              <a:extLst>
                <a:ext uri="{FF2B5EF4-FFF2-40B4-BE49-F238E27FC236}">
                  <a16:creationId xmlns:a16="http://schemas.microsoft.com/office/drawing/2014/main" id="{0F222768-A03B-8EBC-B586-7745AAA3A189}"/>
                </a:ext>
              </a:extLst>
            </p:cNvPr>
            <p:cNvPicPr>
              <a:picLocks noChangeAspect="1"/>
            </p:cNvPicPr>
            <p:nvPr/>
          </p:nvPicPr>
          <p:blipFill>
            <a:blip r:embed="rId7"/>
            <a:stretch>
              <a:fillRect/>
            </a:stretch>
          </p:blipFill>
          <p:spPr>
            <a:xfrm>
              <a:off x="8583636" y="198677"/>
              <a:ext cx="723900" cy="723900"/>
            </a:xfrm>
            <a:prstGeom prst="rect">
              <a:avLst/>
            </a:prstGeom>
          </p:spPr>
        </p:pic>
        <p:pic>
          <p:nvPicPr>
            <p:cNvPr id="58" name="Picture 57">
              <a:extLst>
                <a:ext uri="{FF2B5EF4-FFF2-40B4-BE49-F238E27FC236}">
                  <a16:creationId xmlns:a16="http://schemas.microsoft.com/office/drawing/2014/main" id="{887FAD28-8532-F471-CE67-664B6AD23F7D}"/>
                </a:ext>
              </a:extLst>
            </p:cNvPr>
            <p:cNvPicPr>
              <a:picLocks noChangeAspect="1"/>
            </p:cNvPicPr>
            <p:nvPr/>
          </p:nvPicPr>
          <p:blipFill>
            <a:blip r:embed="rId8"/>
            <a:stretch>
              <a:fillRect/>
            </a:stretch>
          </p:blipFill>
          <p:spPr>
            <a:xfrm>
              <a:off x="9307536" y="922577"/>
              <a:ext cx="723900" cy="723900"/>
            </a:xfrm>
            <a:prstGeom prst="rect">
              <a:avLst/>
            </a:prstGeom>
          </p:spPr>
        </p:pic>
        <p:pic>
          <p:nvPicPr>
            <p:cNvPr id="59" name="Picture 58">
              <a:extLst>
                <a:ext uri="{FF2B5EF4-FFF2-40B4-BE49-F238E27FC236}">
                  <a16:creationId xmlns:a16="http://schemas.microsoft.com/office/drawing/2014/main" id="{BD1EF2CC-E510-3365-8BBE-93D3CE80F68A}"/>
                </a:ext>
              </a:extLst>
            </p:cNvPr>
            <p:cNvPicPr>
              <a:picLocks noChangeAspect="1"/>
            </p:cNvPicPr>
            <p:nvPr/>
          </p:nvPicPr>
          <p:blipFill>
            <a:blip r:embed="rId9"/>
            <a:stretch>
              <a:fillRect/>
            </a:stretch>
          </p:blipFill>
          <p:spPr>
            <a:xfrm>
              <a:off x="10031436" y="198677"/>
              <a:ext cx="723900" cy="723900"/>
            </a:xfrm>
            <a:prstGeom prst="rect">
              <a:avLst/>
            </a:prstGeom>
          </p:spPr>
        </p:pic>
        <p:pic>
          <p:nvPicPr>
            <p:cNvPr id="60" name="Picture 59">
              <a:extLst>
                <a:ext uri="{FF2B5EF4-FFF2-40B4-BE49-F238E27FC236}">
                  <a16:creationId xmlns:a16="http://schemas.microsoft.com/office/drawing/2014/main" id="{C4FE3091-A346-1105-5C6C-75511BA17B6B}"/>
                </a:ext>
              </a:extLst>
            </p:cNvPr>
            <p:cNvPicPr>
              <a:picLocks noChangeAspect="1"/>
            </p:cNvPicPr>
            <p:nvPr/>
          </p:nvPicPr>
          <p:blipFill>
            <a:blip r:embed="rId10"/>
            <a:stretch>
              <a:fillRect/>
            </a:stretch>
          </p:blipFill>
          <p:spPr>
            <a:xfrm>
              <a:off x="10757114" y="927281"/>
              <a:ext cx="723900" cy="723900"/>
            </a:xfrm>
            <a:prstGeom prst="rect">
              <a:avLst/>
            </a:prstGeom>
          </p:spPr>
        </p:pic>
        <p:pic>
          <p:nvPicPr>
            <p:cNvPr id="61" name="Picture 60">
              <a:extLst>
                <a:ext uri="{FF2B5EF4-FFF2-40B4-BE49-F238E27FC236}">
                  <a16:creationId xmlns:a16="http://schemas.microsoft.com/office/drawing/2014/main" id="{54843574-3B97-A19A-02FE-92C2767AE4A6}"/>
                </a:ext>
              </a:extLst>
            </p:cNvPr>
            <p:cNvPicPr>
              <a:picLocks noChangeAspect="1"/>
            </p:cNvPicPr>
            <p:nvPr/>
          </p:nvPicPr>
          <p:blipFill>
            <a:blip r:embed="rId11"/>
            <a:stretch>
              <a:fillRect/>
            </a:stretch>
          </p:blipFill>
          <p:spPr>
            <a:xfrm>
              <a:off x="11468100" y="198677"/>
              <a:ext cx="723900" cy="723900"/>
            </a:xfrm>
            <a:prstGeom prst="rect">
              <a:avLst/>
            </a:prstGeom>
          </p:spPr>
        </p:pic>
        <p:pic>
          <p:nvPicPr>
            <p:cNvPr id="62" name="Picture 61">
              <a:extLst>
                <a:ext uri="{FF2B5EF4-FFF2-40B4-BE49-F238E27FC236}">
                  <a16:creationId xmlns:a16="http://schemas.microsoft.com/office/drawing/2014/main" id="{C7112DF4-6605-4BC8-C673-8BE46CF6378C}"/>
                </a:ext>
              </a:extLst>
            </p:cNvPr>
            <p:cNvPicPr>
              <a:picLocks noChangeAspect="1"/>
            </p:cNvPicPr>
            <p:nvPr/>
          </p:nvPicPr>
          <p:blipFill>
            <a:blip r:embed="rId12"/>
            <a:stretch>
              <a:fillRect/>
            </a:stretch>
          </p:blipFill>
          <p:spPr>
            <a:xfrm>
              <a:off x="5698196" y="1639606"/>
              <a:ext cx="723900" cy="723900"/>
            </a:xfrm>
            <a:prstGeom prst="rect">
              <a:avLst/>
            </a:prstGeom>
          </p:spPr>
        </p:pic>
        <p:pic>
          <p:nvPicPr>
            <p:cNvPr id="63" name="Picture 62">
              <a:extLst>
                <a:ext uri="{FF2B5EF4-FFF2-40B4-BE49-F238E27FC236}">
                  <a16:creationId xmlns:a16="http://schemas.microsoft.com/office/drawing/2014/main" id="{C568187F-C2A7-A155-648D-E879E7062D31}"/>
                </a:ext>
              </a:extLst>
            </p:cNvPr>
            <p:cNvPicPr>
              <a:picLocks noChangeAspect="1"/>
            </p:cNvPicPr>
            <p:nvPr/>
          </p:nvPicPr>
          <p:blipFill>
            <a:blip r:embed="rId13"/>
            <a:stretch>
              <a:fillRect/>
            </a:stretch>
          </p:blipFill>
          <p:spPr>
            <a:xfrm>
              <a:off x="7129105" y="1623709"/>
              <a:ext cx="738864" cy="738864"/>
            </a:xfrm>
            <a:prstGeom prst="rect">
              <a:avLst/>
            </a:prstGeom>
          </p:spPr>
        </p:pic>
        <p:pic>
          <p:nvPicPr>
            <p:cNvPr id="64" name="Picture 63">
              <a:extLst>
                <a:ext uri="{FF2B5EF4-FFF2-40B4-BE49-F238E27FC236}">
                  <a16:creationId xmlns:a16="http://schemas.microsoft.com/office/drawing/2014/main" id="{AC045E7B-F11C-0C9B-3F20-120131EAA7D6}"/>
                </a:ext>
              </a:extLst>
            </p:cNvPr>
            <p:cNvPicPr>
              <a:picLocks noChangeAspect="1"/>
            </p:cNvPicPr>
            <p:nvPr/>
          </p:nvPicPr>
          <p:blipFill>
            <a:blip r:embed="rId14"/>
            <a:stretch>
              <a:fillRect/>
            </a:stretch>
          </p:blipFill>
          <p:spPr>
            <a:xfrm>
              <a:off x="8591869" y="1638810"/>
              <a:ext cx="716096" cy="716096"/>
            </a:xfrm>
            <a:prstGeom prst="rect">
              <a:avLst/>
            </a:prstGeom>
          </p:spPr>
        </p:pic>
        <p:pic>
          <p:nvPicPr>
            <p:cNvPr id="65" name="Picture 64">
              <a:extLst>
                <a:ext uri="{FF2B5EF4-FFF2-40B4-BE49-F238E27FC236}">
                  <a16:creationId xmlns:a16="http://schemas.microsoft.com/office/drawing/2014/main" id="{4A84B140-DD2E-AF29-1D78-4344CCC451FC}"/>
                </a:ext>
              </a:extLst>
            </p:cNvPr>
            <p:cNvPicPr>
              <a:picLocks noChangeAspect="1"/>
            </p:cNvPicPr>
            <p:nvPr/>
          </p:nvPicPr>
          <p:blipFill>
            <a:blip r:embed="rId15"/>
            <a:stretch>
              <a:fillRect/>
            </a:stretch>
          </p:blipFill>
          <p:spPr>
            <a:xfrm>
              <a:off x="10033280" y="1642730"/>
              <a:ext cx="723900" cy="712024"/>
            </a:xfrm>
            <a:prstGeom prst="rect">
              <a:avLst/>
            </a:prstGeom>
          </p:spPr>
        </p:pic>
        <p:pic>
          <p:nvPicPr>
            <p:cNvPr id="66" name="Picture 65">
              <a:extLst>
                <a:ext uri="{FF2B5EF4-FFF2-40B4-BE49-F238E27FC236}">
                  <a16:creationId xmlns:a16="http://schemas.microsoft.com/office/drawing/2014/main" id="{E75DD5B8-D778-6045-5F6B-6646EABEED62}"/>
                </a:ext>
              </a:extLst>
            </p:cNvPr>
            <p:cNvPicPr>
              <a:picLocks noChangeAspect="1"/>
            </p:cNvPicPr>
            <p:nvPr/>
          </p:nvPicPr>
          <p:blipFill>
            <a:blip r:embed="rId16"/>
            <a:stretch>
              <a:fillRect/>
            </a:stretch>
          </p:blipFill>
          <p:spPr>
            <a:xfrm>
              <a:off x="11474038" y="1652834"/>
              <a:ext cx="717962" cy="701920"/>
            </a:xfrm>
            <a:prstGeom prst="rect">
              <a:avLst/>
            </a:prstGeom>
          </p:spPr>
        </p:pic>
        <p:pic>
          <p:nvPicPr>
            <p:cNvPr id="67" name="Picture 66">
              <a:extLst>
                <a:ext uri="{FF2B5EF4-FFF2-40B4-BE49-F238E27FC236}">
                  <a16:creationId xmlns:a16="http://schemas.microsoft.com/office/drawing/2014/main" id="{5E1AB426-4EF0-3495-3B5B-93F890306077}"/>
                </a:ext>
              </a:extLst>
            </p:cNvPr>
            <p:cNvPicPr>
              <a:picLocks noChangeAspect="1"/>
            </p:cNvPicPr>
            <p:nvPr/>
          </p:nvPicPr>
          <p:blipFill>
            <a:blip r:embed="rId17"/>
            <a:stretch>
              <a:fillRect/>
            </a:stretch>
          </p:blipFill>
          <p:spPr>
            <a:xfrm>
              <a:off x="6422621" y="2360638"/>
              <a:ext cx="708338" cy="708338"/>
            </a:xfrm>
            <a:prstGeom prst="rect">
              <a:avLst/>
            </a:prstGeom>
          </p:spPr>
        </p:pic>
        <p:pic>
          <p:nvPicPr>
            <p:cNvPr id="68" name="Picture 67">
              <a:extLst>
                <a:ext uri="{FF2B5EF4-FFF2-40B4-BE49-F238E27FC236}">
                  <a16:creationId xmlns:a16="http://schemas.microsoft.com/office/drawing/2014/main" id="{F6CF0A39-459A-A74D-90AF-633120962C27}"/>
                </a:ext>
              </a:extLst>
            </p:cNvPr>
            <p:cNvPicPr>
              <a:picLocks noChangeAspect="1"/>
            </p:cNvPicPr>
            <p:nvPr/>
          </p:nvPicPr>
          <p:blipFill>
            <a:blip r:embed="rId18"/>
            <a:stretch>
              <a:fillRect/>
            </a:stretch>
          </p:blipFill>
          <p:spPr>
            <a:xfrm>
              <a:off x="7866103" y="2354906"/>
              <a:ext cx="723900" cy="723900"/>
            </a:xfrm>
            <a:prstGeom prst="rect">
              <a:avLst/>
            </a:prstGeom>
          </p:spPr>
        </p:pic>
        <p:pic>
          <p:nvPicPr>
            <p:cNvPr id="69" name="Picture 68">
              <a:extLst>
                <a:ext uri="{FF2B5EF4-FFF2-40B4-BE49-F238E27FC236}">
                  <a16:creationId xmlns:a16="http://schemas.microsoft.com/office/drawing/2014/main" id="{88BE0E18-97CC-4E86-D2CD-BF6FA0184239}"/>
                </a:ext>
              </a:extLst>
            </p:cNvPr>
            <p:cNvPicPr>
              <a:picLocks noChangeAspect="1"/>
            </p:cNvPicPr>
            <p:nvPr/>
          </p:nvPicPr>
          <p:blipFill>
            <a:blip r:embed="rId19"/>
            <a:stretch>
              <a:fillRect/>
            </a:stretch>
          </p:blipFill>
          <p:spPr>
            <a:xfrm>
              <a:off x="9314063" y="2354754"/>
              <a:ext cx="722583" cy="722583"/>
            </a:xfrm>
            <a:prstGeom prst="rect">
              <a:avLst/>
            </a:prstGeom>
          </p:spPr>
        </p:pic>
        <p:pic>
          <p:nvPicPr>
            <p:cNvPr id="70" name="Picture 69">
              <a:extLst>
                <a:ext uri="{FF2B5EF4-FFF2-40B4-BE49-F238E27FC236}">
                  <a16:creationId xmlns:a16="http://schemas.microsoft.com/office/drawing/2014/main" id="{C114A4FC-F48E-A067-9121-5FB4A4CC4A26}"/>
                </a:ext>
              </a:extLst>
            </p:cNvPr>
            <p:cNvPicPr>
              <a:picLocks noChangeAspect="1"/>
            </p:cNvPicPr>
            <p:nvPr/>
          </p:nvPicPr>
          <p:blipFill>
            <a:blip r:embed="rId20"/>
            <a:stretch>
              <a:fillRect/>
            </a:stretch>
          </p:blipFill>
          <p:spPr>
            <a:xfrm>
              <a:off x="10753916" y="2347087"/>
              <a:ext cx="730250" cy="730250"/>
            </a:xfrm>
            <a:prstGeom prst="rect">
              <a:avLst/>
            </a:prstGeom>
          </p:spPr>
        </p:pic>
        <p:pic>
          <p:nvPicPr>
            <p:cNvPr id="71" name="Picture 70">
              <a:extLst>
                <a:ext uri="{FF2B5EF4-FFF2-40B4-BE49-F238E27FC236}">
                  <a16:creationId xmlns:a16="http://schemas.microsoft.com/office/drawing/2014/main" id="{97A6E576-E175-0BEE-C4DE-01326B48B2E8}"/>
                </a:ext>
              </a:extLst>
            </p:cNvPr>
            <p:cNvPicPr>
              <a:picLocks noChangeAspect="1"/>
            </p:cNvPicPr>
            <p:nvPr/>
          </p:nvPicPr>
          <p:blipFill>
            <a:blip r:embed="rId21"/>
            <a:stretch>
              <a:fillRect/>
            </a:stretch>
          </p:blipFill>
          <p:spPr>
            <a:xfrm>
              <a:off x="5698196" y="3060352"/>
              <a:ext cx="723900" cy="723900"/>
            </a:xfrm>
            <a:prstGeom prst="rect">
              <a:avLst/>
            </a:prstGeom>
          </p:spPr>
        </p:pic>
        <p:pic>
          <p:nvPicPr>
            <p:cNvPr id="72" name="Picture 71">
              <a:extLst>
                <a:ext uri="{FF2B5EF4-FFF2-40B4-BE49-F238E27FC236}">
                  <a16:creationId xmlns:a16="http://schemas.microsoft.com/office/drawing/2014/main" id="{DA8A1C59-30E1-DA4D-E48E-A3482B549093}"/>
                </a:ext>
              </a:extLst>
            </p:cNvPr>
            <p:cNvPicPr>
              <a:picLocks noChangeAspect="1"/>
            </p:cNvPicPr>
            <p:nvPr/>
          </p:nvPicPr>
          <p:blipFill>
            <a:blip r:embed="rId22"/>
            <a:stretch>
              <a:fillRect/>
            </a:stretch>
          </p:blipFill>
          <p:spPr>
            <a:xfrm>
              <a:off x="7126578" y="3068848"/>
              <a:ext cx="738864" cy="721160"/>
            </a:xfrm>
            <a:prstGeom prst="rect">
              <a:avLst/>
            </a:prstGeom>
          </p:spPr>
        </p:pic>
        <p:pic>
          <p:nvPicPr>
            <p:cNvPr id="73" name="Picture 72">
              <a:extLst>
                <a:ext uri="{FF2B5EF4-FFF2-40B4-BE49-F238E27FC236}">
                  <a16:creationId xmlns:a16="http://schemas.microsoft.com/office/drawing/2014/main" id="{CE5016D9-7B82-8B2A-8647-EBD69CD398B2}"/>
                </a:ext>
              </a:extLst>
            </p:cNvPr>
            <p:cNvPicPr>
              <a:picLocks noChangeAspect="1"/>
            </p:cNvPicPr>
            <p:nvPr/>
          </p:nvPicPr>
          <p:blipFill>
            <a:blip r:embed="rId23"/>
            <a:stretch>
              <a:fillRect/>
            </a:stretch>
          </p:blipFill>
          <p:spPr>
            <a:xfrm>
              <a:off x="8591869" y="3076908"/>
              <a:ext cx="722194" cy="722194"/>
            </a:xfrm>
            <a:prstGeom prst="rect">
              <a:avLst/>
            </a:prstGeom>
          </p:spPr>
        </p:pic>
        <p:pic>
          <p:nvPicPr>
            <p:cNvPr id="74" name="Picture 73">
              <a:extLst>
                <a:ext uri="{FF2B5EF4-FFF2-40B4-BE49-F238E27FC236}">
                  <a16:creationId xmlns:a16="http://schemas.microsoft.com/office/drawing/2014/main" id="{78532BD5-75F0-B20E-23B2-4FCF03904AA1}"/>
                </a:ext>
              </a:extLst>
            </p:cNvPr>
            <p:cNvPicPr>
              <a:picLocks noChangeAspect="1"/>
            </p:cNvPicPr>
            <p:nvPr/>
          </p:nvPicPr>
          <p:blipFill>
            <a:blip r:embed="rId24"/>
            <a:stretch>
              <a:fillRect/>
            </a:stretch>
          </p:blipFill>
          <p:spPr>
            <a:xfrm>
              <a:off x="10020514" y="3059111"/>
              <a:ext cx="736600" cy="736600"/>
            </a:xfrm>
            <a:prstGeom prst="rect">
              <a:avLst/>
            </a:prstGeom>
          </p:spPr>
        </p:pic>
        <p:pic>
          <p:nvPicPr>
            <p:cNvPr id="75" name="Picture 74">
              <a:extLst>
                <a:ext uri="{FF2B5EF4-FFF2-40B4-BE49-F238E27FC236}">
                  <a16:creationId xmlns:a16="http://schemas.microsoft.com/office/drawing/2014/main" id="{022FED56-49F9-ABE8-D039-3CCDFB829239}"/>
                </a:ext>
              </a:extLst>
            </p:cNvPr>
            <p:cNvPicPr>
              <a:picLocks noChangeAspect="1"/>
            </p:cNvPicPr>
            <p:nvPr/>
          </p:nvPicPr>
          <p:blipFill>
            <a:blip r:embed="rId25"/>
            <a:stretch>
              <a:fillRect/>
            </a:stretch>
          </p:blipFill>
          <p:spPr>
            <a:xfrm>
              <a:off x="11481014" y="3071112"/>
              <a:ext cx="710986" cy="710986"/>
            </a:xfrm>
            <a:prstGeom prst="rect">
              <a:avLst/>
            </a:prstGeom>
          </p:spPr>
        </p:pic>
        <p:pic>
          <p:nvPicPr>
            <p:cNvPr id="76" name="Picture 75">
              <a:extLst>
                <a:ext uri="{FF2B5EF4-FFF2-40B4-BE49-F238E27FC236}">
                  <a16:creationId xmlns:a16="http://schemas.microsoft.com/office/drawing/2014/main" id="{3860C06A-17F3-2529-A43F-BFFF08A83993}"/>
                </a:ext>
              </a:extLst>
            </p:cNvPr>
            <p:cNvPicPr>
              <a:picLocks noChangeAspect="1"/>
            </p:cNvPicPr>
            <p:nvPr/>
          </p:nvPicPr>
          <p:blipFill>
            <a:blip r:embed="rId26"/>
            <a:stretch>
              <a:fillRect/>
            </a:stretch>
          </p:blipFill>
          <p:spPr>
            <a:xfrm>
              <a:off x="6420464" y="3785617"/>
              <a:ext cx="706113" cy="706113"/>
            </a:xfrm>
            <a:prstGeom prst="rect">
              <a:avLst/>
            </a:prstGeom>
          </p:spPr>
        </p:pic>
        <p:pic>
          <p:nvPicPr>
            <p:cNvPr id="77" name="Picture 76">
              <a:extLst>
                <a:ext uri="{FF2B5EF4-FFF2-40B4-BE49-F238E27FC236}">
                  <a16:creationId xmlns:a16="http://schemas.microsoft.com/office/drawing/2014/main" id="{EE4563A4-886E-4DC5-E921-6F860B19B1D3}"/>
                </a:ext>
              </a:extLst>
            </p:cNvPr>
            <p:cNvPicPr>
              <a:picLocks noChangeAspect="1"/>
            </p:cNvPicPr>
            <p:nvPr/>
          </p:nvPicPr>
          <p:blipFill>
            <a:blip r:embed="rId27"/>
            <a:stretch>
              <a:fillRect/>
            </a:stretch>
          </p:blipFill>
          <p:spPr>
            <a:xfrm>
              <a:off x="7865442" y="3789239"/>
              <a:ext cx="724561" cy="702491"/>
            </a:xfrm>
            <a:prstGeom prst="rect">
              <a:avLst/>
            </a:prstGeom>
          </p:spPr>
        </p:pic>
        <p:pic>
          <p:nvPicPr>
            <p:cNvPr id="78" name="Picture 77">
              <a:extLst>
                <a:ext uri="{FF2B5EF4-FFF2-40B4-BE49-F238E27FC236}">
                  <a16:creationId xmlns:a16="http://schemas.microsoft.com/office/drawing/2014/main" id="{8732092F-A24B-E2A1-40D2-A2A7B21A8735}"/>
                </a:ext>
              </a:extLst>
            </p:cNvPr>
            <p:cNvPicPr>
              <a:picLocks noChangeAspect="1"/>
            </p:cNvPicPr>
            <p:nvPr/>
          </p:nvPicPr>
          <p:blipFill>
            <a:blip r:embed="rId28"/>
            <a:stretch>
              <a:fillRect/>
            </a:stretch>
          </p:blipFill>
          <p:spPr>
            <a:xfrm>
              <a:off x="9307537" y="3785358"/>
              <a:ext cx="712977" cy="712977"/>
            </a:xfrm>
            <a:prstGeom prst="rect">
              <a:avLst/>
            </a:prstGeom>
          </p:spPr>
        </p:pic>
        <p:pic>
          <p:nvPicPr>
            <p:cNvPr id="79" name="Picture 78">
              <a:extLst>
                <a:ext uri="{FF2B5EF4-FFF2-40B4-BE49-F238E27FC236}">
                  <a16:creationId xmlns:a16="http://schemas.microsoft.com/office/drawing/2014/main" id="{197BA168-2129-E9A3-7CCE-7D41072ADC01}"/>
                </a:ext>
              </a:extLst>
            </p:cNvPr>
            <p:cNvPicPr>
              <a:picLocks noChangeAspect="1"/>
            </p:cNvPicPr>
            <p:nvPr/>
          </p:nvPicPr>
          <p:blipFill>
            <a:blip r:embed="rId29"/>
            <a:stretch>
              <a:fillRect/>
            </a:stretch>
          </p:blipFill>
          <p:spPr>
            <a:xfrm>
              <a:off x="10750118" y="3781694"/>
              <a:ext cx="736600" cy="716641"/>
            </a:xfrm>
            <a:prstGeom prst="rect">
              <a:avLst/>
            </a:prstGeom>
          </p:spPr>
        </p:pic>
        <p:pic>
          <p:nvPicPr>
            <p:cNvPr id="80" name="Picture 79">
              <a:extLst>
                <a:ext uri="{FF2B5EF4-FFF2-40B4-BE49-F238E27FC236}">
                  <a16:creationId xmlns:a16="http://schemas.microsoft.com/office/drawing/2014/main" id="{6123F3BB-DF83-AE11-9A08-5D2653DFA50F}"/>
                </a:ext>
              </a:extLst>
            </p:cNvPr>
            <p:cNvPicPr>
              <a:picLocks noChangeAspect="1"/>
            </p:cNvPicPr>
            <p:nvPr/>
          </p:nvPicPr>
          <p:blipFill>
            <a:blip r:embed="rId30"/>
            <a:stretch>
              <a:fillRect/>
            </a:stretch>
          </p:blipFill>
          <p:spPr>
            <a:xfrm>
              <a:off x="5697436" y="4486063"/>
              <a:ext cx="721161" cy="721161"/>
            </a:xfrm>
            <a:prstGeom prst="rect">
              <a:avLst/>
            </a:prstGeom>
          </p:spPr>
        </p:pic>
        <p:pic>
          <p:nvPicPr>
            <p:cNvPr id="81" name="Picture 80">
              <a:extLst>
                <a:ext uri="{FF2B5EF4-FFF2-40B4-BE49-F238E27FC236}">
                  <a16:creationId xmlns:a16="http://schemas.microsoft.com/office/drawing/2014/main" id="{AA04AF69-FB03-1EDA-F6B0-72B2B03A7DA2}"/>
                </a:ext>
              </a:extLst>
            </p:cNvPr>
            <p:cNvPicPr>
              <a:picLocks noChangeAspect="1"/>
            </p:cNvPicPr>
            <p:nvPr/>
          </p:nvPicPr>
          <p:blipFill>
            <a:blip r:embed="rId31"/>
            <a:stretch>
              <a:fillRect/>
            </a:stretch>
          </p:blipFill>
          <p:spPr>
            <a:xfrm>
              <a:off x="7126327" y="4484851"/>
              <a:ext cx="740331" cy="721160"/>
            </a:xfrm>
            <a:prstGeom prst="rect">
              <a:avLst/>
            </a:prstGeom>
          </p:spPr>
        </p:pic>
        <p:pic>
          <p:nvPicPr>
            <p:cNvPr id="82" name="Picture 81">
              <a:extLst>
                <a:ext uri="{FF2B5EF4-FFF2-40B4-BE49-F238E27FC236}">
                  <a16:creationId xmlns:a16="http://schemas.microsoft.com/office/drawing/2014/main" id="{F7480E1E-9B00-AFF6-95CB-B99F11CBF3ED}"/>
                </a:ext>
              </a:extLst>
            </p:cNvPr>
            <p:cNvPicPr>
              <a:picLocks noChangeAspect="1"/>
            </p:cNvPicPr>
            <p:nvPr/>
          </p:nvPicPr>
          <p:blipFill>
            <a:blip r:embed="rId32"/>
            <a:stretch>
              <a:fillRect/>
            </a:stretch>
          </p:blipFill>
          <p:spPr>
            <a:xfrm>
              <a:off x="8587203" y="4491367"/>
              <a:ext cx="719766" cy="719766"/>
            </a:xfrm>
            <a:prstGeom prst="rect">
              <a:avLst/>
            </a:prstGeom>
          </p:spPr>
        </p:pic>
        <p:pic>
          <p:nvPicPr>
            <p:cNvPr id="83" name="Picture 82">
              <a:extLst>
                <a:ext uri="{FF2B5EF4-FFF2-40B4-BE49-F238E27FC236}">
                  <a16:creationId xmlns:a16="http://schemas.microsoft.com/office/drawing/2014/main" id="{1F48C47D-CE80-EBB8-5A33-4E67BB080D5A}"/>
                </a:ext>
              </a:extLst>
            </p:cNvPr>
            <p:cNvPicPr>
              <a:picLocks noChangeAspect="1"/>
            </p:cNvPicPr>
            <p:nvPr/>
          </p:nvPicPr>
          <p:blipFill>
            <a:blip r:embed="rId33"/>
            <a:stretch>
              <a:fillRect/>
            </a:stretch>
          </p:blipFill>
          <p:spPr>
            <a:xfrm>
              <a:off x="10016712" y="4488607"/>
              <a:ext cx="735870" cy="735870"/>
            </a:xfrm>
            <a:prstGeom prst="rect">
              <a:avLst/>
            </a:prstGeom>
          </p:spPr>
        </p:pic>
        <p:pic>
          <p:nvPicPr>
            <p:cNvPr id="84" name="Picture 83">
              <a:extLst>
                <a:ext uri="{FF2B5EF4-FFF2-40B4-BE49-F238E27FC236}">
                  <a16:creationId xmlns:a16="http://schemas.microsoft.com/office/drawing/2014/main" id="{23D58582-BDBB-EDF9-C871-2D632C5173EF}"/>
                </a:ext>
              </a:extLst>
            </p:cNvPr>
            <p:cNvPicPr>
              <a:picLocks noChangeAspect="1"/>
            </p:cNvPicPr>
            <p:nvPr/>
          </p:nvPicPr>
          <p:blipFill>
            <a:blip r:embed="rId34"/>
            <a:stretch>
              <a:fillRect/>
            </a:stretch>
          </p:blipFill>
          <p:spPr>
            <a:xfrm>
              <a:off x="11477409" y="4491201"/>
              <a:ext cx="723900" cy="723900"/>
            </a:xfrm>
            <a:prstGeom prst="rect">
              <a:avLst/>
            </a:prstGeom>
          </p:spPr>
        </p:pic>
        <p:pic>
          <p:nvPicPr>
            <p:cNvPr id="85" name="Picture 84">
              <a:extLst>
                <a:ext uri="{FF2B5EF4-FFF2-40B4-BE49-F238E27FC236}">
                  <a16:creationId xmlns:a16="http://schemas.microsoft.com/office/drawing/2014/main" id="{66F45AA5-40A0-D692-E156-A554367F14EE}"/>
                </a:ext>
              </a:extLst>
            </p:cNvPr>
            <p:cNvPicPr>
              <a:picLocks noChangeAspect="1"/>
            </p:cNvPicPr>
            <p:nvPr/>
          </p:nvPicPr>
          <p:blipFill>
            <a:blip r:embed="rId35"/>
            <a:stretch>
              <a:fillRect/>
            </a:stretch>
          </p:blipFill>
          <p:spPr>
            <a:xfrm>
              <a:off x="6414592" y="5206068"/>
              <a:ext cx="713590" cy="713590"/>
            </a:xfrm>
            <a:prstGeom prst="rect">
              <a:avLst/>
            </a:prstGeom>
          </p:spPr>
        </p:pic>
        <p:pic>
          <p:nvPicPr>
            <p:cNvPr id="86" name="Picture 85">
              <a:extLst>
                <a:ext uri="{FF2B5EF4-FFF2-40B4-BE49-F238E27FC236}">
                  <a16:creationId xmlns:a16="http://schemas.microsoft.com/office/drawing/2014/main" id="{13FA312B-2722-84C0-4636-1C3A325520F0}"/>
                </a:ext>
              </a:extLst>
            </p:cNvPr>
            <p:cNvPicPr>
              <a:picLocks noChangeAspect="1"/>
            </p:cNvPicPr>
            <p:nvPr/>
          </p:nvPicPr>
          <p:blipFill>
            <a:blip r:embed="rId36"/>
            <a:stretch>
              <a:fillRect/>
            </a:stretch>
          </p:blipFill>
          <p:spPr>
            <a:xfrm>
              <a:off x="7863113" y="5200365"/>
              <a:ext cx="727508" cy="705795"/>
            </a:xfrm>
            <a:prstGeom prst="rect">
              <a:avLst/>
            </a:prstGeom>
          </p:spPr>
        </p:pic>
        <p:pic>
          <p:nvPicPr>
            <p:cNvPr id="87" name="Picture 86">
              <a:extLst>
                <a:ext uri="{FF2B5EF4-FFF2-40B4-BE49-F238E27FC236}">
                  <a16:creationId xmlns:a16="http://schemas.microsoft.com/office/drawing/2014/main" id="{ACAD955A-FBFB-F0E8-94F3-7AE55772B5D8}"/>
                </a:ext>
              </a:extLst>
            </p:cNvPr>
            <p:cNvPicPr>
              <a:picLocks noChangeAspect="1"/>
            </p:cNvPicPr>
            <p:nvPr/>
          </p:nvPicPr>
          <p:blipFill>
            <a:blip r:embed="rId37"/>
            <a:stretch>
              <a:fillRect/>
            </a:stretch>
          </p:blipFill>
          <p:spPr>
            <a:xfrm>
              <a:off x="9304352" y="5213129"/>
              <a:ext cx="711792" cy="696240"/>
            </a:xfrm>
            <a:prstGeom prst="rect">
              <a:avLst/>
            </a:prstGeom>
          </p:spPr>
        </p:pic>
        <p:pic>
          <p:nvPicPr>
            <p:cNvPr id="88" name="Picture 87">
              <a:extLst>
                <a:ext uri="{FF2B5EF4-FFF2-40B4-BE49-F238E27FC236}">
                  <a16:creationId xmlns:a16="http://schemas.microsoft.com/office/drawing/2014/main" id="{C26679D6-E882-9E28-FCD8-D065A4E0C8BC}"/>
                </a:ext>
              </a:extLst>
            </p:cNvPr>
            <p:cNvPicPr>
              <a:picLocks noChangeAspect="1"/>
            </p:cNvPicPr>
            <p:nvPr/>
          </p:nvPicPr>
          <p:blipFill>
            <a:blip r:embed="rId38"/>
            <a:stretch>
              <a:fillRect/>
            </a:stretch>
          </p:blipFill>
          <p:spPr>
            <a:xfrm>
              <a:off x="10750314" y="5216658"/>
              <a:ext cx="730699" cy="696240"/>
            </a:xfrm>
            <a:prstGeom prst="rect">
              <a:avLst/>
            </a:prstGeom>
          </p:spPr>
        </p:pic>
        <p:pic>
          <p:nvPicPr>
            <p:cNvPr id="89" name="Picture 88">
              <a:extLst>
                <a:ext uri="{FF2B5EF4-FFF2-40B4-BE49-F238E27FC236}">
                  <a16:creationId xmlns:a16="http://schemas.microsoft.com/office/drawing/2014/main" id="{EFED7702-8E8A-506F-2FB2-66DB41D3F5E1}"/>
                </a:ext>
              </a:extLst>
            </p:cNvPr>
            <p:cNvPicPr>
              <a:picLocks noChangeAspect="1"/>
            </p:cNvPicPr>
            <p:nvPr/>
          </p:nvPicPr>
          <p:blipFill>
            <a:blip r:embed="rId39"/>
            <a:stretch>
              <a:fillRect/>
            </a:stretch>
          </p:blipFill>
          <p:spPr>
            <a:xfrm>
              <a:off x="7121453" y="5907605"/>
              <a:ext cx="740331" cy="723900"/>
            </a:xfrm>
            <a:prstGeom prst="rect">
              <a:avLst/>
            </a:prstGeom>
          </p:spPr>
        </p:pic>
        <p:pic>
          <p:nvPicPr>
            <p:cNvPr id="90" name="Picture 89">
              <a:extLst>
                <a:ext uri="{FF2B5EF4-FFF2-40B4-BE49-F238E27FC236}">
                  <a16:creationId xmlns:a16="http://schemas.microsoft.com/office/drawing/2014/main" id="{B2D51874-BBA7-0B7C-A2D1-9F67C7BFCB25}"/>
                </a:ext>
              </a:extLst>
            </p:cNvPr>
            <p:cNvPicPr>
              <a:picLocks noChangeAspect="1"/>
            </p:cNvPicPr>
            <p:nvPr/>
          </p:nvPicPr>
          <p:blipFill>
            <a:blip r:embed="rId40"/>
            <a:stretch>
              <a:fillRect/>
            </a:stretch>
          </p:blipFill>
          <p:spPr>
            <a:xfrm>
              <a:off x="8585306" y="5935266"/>
              <a:ext cx="718477" cy="696240"/>
            </a:xfrm>
            <a:prstGeom prst="rect">
              <a:avLst/>
            </a:prstGeom>
          </p:spPr>
        </p:pic>
        <p:pic>
          <p:nvPicPr>
            <p:cNvPr id="91" name="Picture 90">
              <a:extLst>
                <a:ext uri="{FF2B5EF4-FFF2-40B4-BE49-F238E27FC236}">
                  <a16:creationId xmlns:a16="http://schemas.microsoft.com/office/drawing/2014/main" id="{41FC9112-BCBC-A871-5E3D-1CBC8CABAD84}"/>
                </a:ext>
              </a:extLst>
            </p:cNvPr>
            <p:cNvPicPr>
              <a:picLocks noChangeAspect="1"/>
            </p:cNvPicPr>
            <p:nvPr/>
          </p:nvPicPr>
          <p:blipFill>
            <a:blip r:embed="rId41"/>
            <a:stretch>
              <a:fillRect/>
            </a:stretch>
          </p:blipFill>
          <p:spPr>
            <a:xfrm>
              <a:off x="10022697" y="5925710"/>
              <a:ext cx="723900" cy="705795"/>
            </a:xfrm>
            <a:prstGeom prst="rect">
              <a:avLst/>
            </a:prstGeom>
          </p:spPr>
        </p:pic>
        <p:pic>
          <p:nvPicPr>
            <p:cNvPr id="92" name="Picture 91">
              <a:extLst>
                <a:ext uri="{FF2B5EF4-FFF2-40B4-BE49-F238E27FC236}">
                  <a16:creationId xmlns:a16="http://schemas.microsoft.com/office/drawing/2014/main" id="{78D7585D-C2BB-5ADF-17F6-C43EE4A5FF95}"/>
                </a:ext>
              </a:extLst>
            </p:cNvPr>
            <p:cNvPicPr>
              <a:picLocks noChangeAspect="1"/>
            </p:cNvPicPr>
            <p:nvPr/>
          </p:nvPicPr>
          <p:blipFill>
            <a:blip r:embed="rId42"/>
            <a:stretch>
              <a:fillRect/>
            </a:stretch>
          </p:blipFill>
          <p:spPr>
            <a:xfrm>
              <a:off x="11481013" y="5920518"/>
              <a:ext cx="710987" cy="710987"/>
            </a:xfrm>
            <a:prstGeom prst="rect">
              <a:avLst/>
            </a:prstGeom>
          </p:spPr>
        </p:pic>
        <p:pic>
          <p:nvPicPr>
            <p:cNvPr id="93" name="Picture 92">
              <a:extLst>
                <a:ext uri="{FF2B5EF4-FFF2-40B4-BE49-F238E27FC236}">
                  <a16:creationId xmlns:a16="http://schemas.microsoft.com/office/drawing/2014/main" id="{B322709A-F401-90E9-57F0-FE217514B1FB}"/>
                </a:ext>
              </a:extLst>
            </p:cNvPr>
            <p:cNvPicPr>
              <a:picLocks noChangeAspect="1"/>
            </p:cNvPicPr>
            <p:nvPr/>
          </p:nvPicPr>
          <p:blipFill>
            <a:blip r:embed="rId43"/>
            <a:stretch>
              <a:fillRect/>
            </a:stretch>
          </p:blipFill>
          <p:spPr>
            <a:xfrm>
              <a:off x="5682722" y="5924777"/>
              <a:ext cx="729649" cy="703293"/>
            </a:xfrm>
            <a:prstGeom prst="rect">
              <a:avLst/>
            </a:prstGeom>
          </p:spPr>
        </p:pic>
      </p:grpSp>
    </p:spTree>
    <p:extLst>
      <p:ext uri="{BB962C8B-B14F-4D97-AF65-F5344CB8AC3E}">
        <p14:creationId xmlns:p14="http://schemas.microsoft.com/office/powerpoint/2010/main" val="240115248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13D815-C22D-2989-B730-9114D4E59C5D}"/>
              </a:ext>
            </a:extLst>
          </p:cNvPr>
          <p:cNvSpPr>
            <a:spLocks noGrp="1"/>
          </p:cNvSpPr>
          <p:nvPr>
            <p:ph type="title"/>
          </p:nvPr>
        </p:nvSpPr>
        <p:spPr>
          <a:xfrm>
            <a:off x="569911" y="2769057"/>
            <a:ext cx="4630739" cy="1231106"/>
          </a:xfrm>
        </p:spPr>
        <p:txBody>
          <a:bodyPr/>
          <a:lstStyle/>
          <a:p>
            <a:r>
              <a:rPr lang="en-US"/>
              <a:t>Module 4: Deploy and Monitor</a:t>
            </a:r>
          </a:p>
        </p:txBody>
      </p:sp>
    </p:spTree>
    <p:extLst>
      <p:ext uri="{BB962C8B-B14F-4D97-AF65-F5344CB8AC3E}">
        <p14:creationId xmlns:p14="http://schemas.microsoft.com/office/powerpoint/2010/main" val="282426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4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1010900" cy="67710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How to implement Power Automate cloud flows into a production environment and oversee their performance and efficiency.</a:t>
            </a:r>
          </a:p>
        </p:txBody>
      </p:sp>
      <p:sp>
        <p:nvSpPr>
          <p:cNvPr id="3" name="TextBox 2">
            <a:extLst>
              <a:ext uri="{FF2B5EF4-FFF2-40B4-BE49-F238E27FC236}">
                <a16:creationId xmlns:a16="http://schemas.microsoft.com/office/drawing/2014/main" id="{E8EF2AB9-F884-3240-2313-9E7D628BD879}"/>
              </a:ext>
            </a:extLst>
          </p:cNvPr>
          <p:cNvSpPr txBox="1"/>
          <p:nvPr/>
        </p:nvSpPr>
        <p:spPr>
          <a:xfrm>
            <a:off x="588963" y="2215419"/>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5" name="Oval 4">
            <a:extLst>
              <a:ext uri="{FF2B5EF4-FFF2-40B4-BE49-F238E27FC236}">
                <a16:creationId xmlns:a16="http://schemas.microsoft.com/office/drawing/2014/main" id="{FB09DD89-E4E8-5B8F-35D6-82CC72185B50}"/>
              </a:ext>
            </a:extLst>
          </p:cNvPr>
          <p:cNvSpPr>
            <a:spLocks/>
          </p:cNvSpPr>
          <p:nvPr/>
        </p:nvSpPr>
        <p:spPr bwMode="auto">
          <a:xfrm>
            <a:off x="681412" y="2688774"/>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1</a:t>
            </a:r>
          </a:p>
        </p:txBody>
      </p:sp>
      <p:sp>
        <p:nvSpPr>
          <p:cNvPr id="12" name="TextBox 11">
            <a:extLst>
              <a:ext uri="{FF2B5EF4-FFF2-40B4-BE49-F238E27FC236}">
                <a16:creationId xmlns:a16="http://schemas.microsoft.com/office/drawing/2014/main" id="{E3432E65-4E6E-5A78-9178-0E0DD9059265}"/>
              </a:ext>
            </a:extLst>
          </p:cNvPr>
          <p:cNvSpPr txBox="1">
            <a:spLocks/>
          </p:cNvSpPr>
          <p:nvPr/>
        </p:nvSpPr>
        <p:spPr>
          <a:xfrm>
            <a:off x="1402079" y="2779658"/>
            <a:ext cx="9351646" cy="276999"/>
          </a:xfrm>
          <a:prstGeom prst="rect">
            <a:avLst/>
          </a:prstGeom>
          <a:noFill/>
        </p:spPr>
        <p:txBody>
          <a:bodyPr wrap="square" lIns="0" tIns="0" rIns="0" bIns="0" anchor="ctr">
            <a:spAutoFit/>
          </a:bodyPr>
          <a:lstStyle>
            <a:defPPr>
              <a:defRPr lang="en-US"/>
            </a:defPPr>
            <a:lvl1pPr>
              <a:defRPr sz="1600"/>
            </a:lvl1pPr>
          </a:lstStyle>
          <a:p>
            <a:pPr marL="0" lvl="1">
              <a:spcBef>
                <a:spcPts val="0"/>
              </a:spcBef>
              <a:spcAft>
                <a:spcPts val="600"/>
              </a:spcAft>
            </a:pPr>
            <a:r>
              <a:rPr lang="en-US" sz="1800"/>
              <a:t>Manage configurations by using environment variables</a:t>
            </a:r>
          </a:p>
        </p:txBody>
      </p:sp>
      <p:sp>
        <p:nvSpPr>
          <p:cNvPr id="13" name="Oval 12">
            <a:extLst>
              <a:ext uri="{FF2B5EF4-FFF2-40B4-BE49-F238E27FC236}">
                <a16:creationId xmlns:a16="http://schemas.microsoft.com/office/drawing/2014/main" id="{A35CCA46-D011-1E9B-C5BE-14E615544E4D}"/>
              </a:ext>
            </a:extLst>
          </p:cNvPr>
          <p:cNvSpPr>
            <a:spLocks/>
          </p:cNvSpPr>
          <p:nvPr/>
        </p:nvSpPr>
        <p:spPr bwMode="auto">
          <a:xfrm>
            <a:off x="681412" y="3282341"/>
            <a:ext cx="458766" cy="45876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2</a:t>
            </a:r>
          </a:p>
        </p:txBody>
      </p:sp>
      <p:sp>
        <p:nvSpPr>
          <p:cNvPr id="14" name="TextBox 13">
            <a:extLst>
              <a:ext uri="{FF2B5EF4-FFF2-40B4-BE49-F238E27FC236}">
                <a16:creationId xmlns:a16="http://schemas.microsoft.com/office/drawing/2014/main" id="{7E71A784-7B59-5F88-B3EB-EE05C455F821}"/>
              </a:ext>
            </a:extLst>
          </p:cNvPr>
          <p:cNvSpPr txBox="1">
            <a:spLocks/>
          </p:cNvSpPr>
          <p:nvPr/>
        </p:nvSpPr>
        <p:spPr>
          <a:xfrm>
            <a:off x="1402079" y="3373225"/>
            <a:ext cx="9351645" cy="276999"/>
          </a:xfrm>
          <a:prstGeom prst="rect">
            <a:avLst/>
          </a:prstGeom>
          <a:noFill/>
        </p:spPr>
        <p:txBody>
          <a:bodyPr wrap="square" lIns="0" tIns="0" rIns="0" bIns="0" anchor="ctr">
            <a:spAutoFit/>
          </a:bodyPr>
          <a:lstStyle>
            <a:defPPr>
              <a:defRPr lang="en-US"/>
            </a:defPPr>
            <a:lvl1pPr>
              <a:defRPr sz="1600"/>
            </a:lvl1pPr>
          </a:lstStyle>
          <a:p>
            <a:pPr marL="0" lvl="1">
              <a:spcBef>
                <a:spcPts val="0"/>
              </a:spcBef>
              <a:spcAft>
                <a:spcPts val="600"/>
              </a:spcAft>
            </a:pPr>
            <a:r>
              <a:rPr lang="en-US" sz="1800"/>
              <a:t>Identify and troubleshoot cloud flow issues</a:t>
            </a:r>
          </a:p>
        </p:txBody>
      </p:sp>
    </p:spTree>
    <p:extLst>
      <p:ext uri="{BB962C8B-B14F-4D97-AF65-F5344CB8AC3E}">
        <p14:creationId xmlns:p14="http://schemas.microsoft.com/office/powerpoint/2010/main" val="279074983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48CDF3-4933-CC8D-6CA5-C5F76E60B708}"/>
              </a:ext>
            </a:extLst>
          </p:cNvPr>
          <p:cNvSpPr>
            <a:spLocks noGrp="1"/>
          </p:cNvSpPr>
          <p:nvPr>
            <p:ph type="title"/>
          </p:nvPr>
        </p:nvSpPr>
        <p:spPr/>
        <p:txBody>
          <a:bodyPr/>
          <a:lstStyle/>
          <a:p>
            <a:r>
              <a:rPr lang="en-US"/>
              <a:t>Using Environment Variables</a:t>
            </a:r>
          </a:p>
        </p:txBody>
      </p:sp>
      <p:sp>
        <p:nvSpPr>
          <p:cNvPr id="4" name="Oval 3">
            <a:extLst>
              <a:ext uri="{FF2B5EF4-FFF2-40B4-BE49-F238E27FC236}">
                <a16:creationId xmlns:a16="http://schemas.microsoft.com/office/drawing/2014/main" id="{54F27BBA-0A77-289F-3D2F-9634A4791589}"/>
              </a:ext>
              <a:ext uri="{C183D7F6-B498-43B3-948B-1728B52AA6E4}">
                <adec:decorative xmlns:adec="http://schemas.microsoft.com/office/drawing/2017/decorative" val="0"/>
              </a:ext>
            </a:extLst>
          </p:cNvPr>
          <p:cNvSpPr>
            <a:spLocks/>
          </p:cNvSpPr>
          <p:nvPr/>
        </p:nvSpPr>
        <p:spPr bwMode="auto">
          <a:xfrm>
            <a:off x="623900" y="12475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5" name="Content Placeholder 5">
            <a:extLst>
              <a:ext uri="{FF2B5EF4-FFF2-40B4-BE49-F238E27FC236}">
                <a16:creationId xmlns:a16="http://schemas.microsoft.com/office/drawing/2014/main" id="{0FD478BB-4EC1-BEB7-9036-EBC14A6AC65F}"/>
              </a:ext>
            </a:extLst>
          </p:cNvPr>
          <p:cNvSpPr txBox="1">
            <a:spLocks/>
          </p:cNvSpPr>
          <p:nvPr/>
        </p:nvSpPr>
        <p:spPr>
          <a:xfrm>
            <a:off x="1319213" y="1318756"/>
            <a:ext cx="10282525" cy="338554"/>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latin typeface="+mn-lt"/>
              </a:rPr>
              <a:t>Flow modifications introduce unmanaged layers</a:t>
            </a:r>
            <a:endParaRPr lang="en-AU" sz="2200"/>
          </a:p>
        </p:txBody>
      </p:sp>
      <p:sp>
        <p:nvSpPr>
          <p:cNvPr id="6" name="Oval 5">
            <a:extLst>
              <a:ext uri="{FF2B5EF4-FFF2-40B4-BE49-F238E27FC236}">
                <a16:creationId xmlns:a16="http://schemas.microsoft.com/office/drawing/2014/main" id="{964BFD4C-6DF9-4F79-CD5E-B32313E82B40}"/>
              </a:ext>
              <a:ext uri="{C183D7F6-B498-43B3-948B-1728B52AA6E4}">
                <adec:decorative xmlns:adec="http://schemas.microsoft.com/office/drawing/2017/decorative" val="0"/>
              </a:ext>
            </a:extLst>
          </p:cNvPr>
          <p:cNvSpPr>
            <a:spLocks/>
          </p:cNvSpPr>
          <p:nvPr/>
        </p:nvSpPr>
        <p:spPr bwMode="auto">
          <a:xfrm>
            <a:off x="623900" y="193004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7" name="Content Placeholder 5">
            <a:extLst>
              <a:ext uri="{FF2B5EF4-FFF2-40B4-BE49-F238E27FC236}">
                <a16:creationId xmlns:a16="http://schemas.microsoft.com/office/drawing/2014/main" id="{7E5A250B-3710-7939-9253-087DA392505E}"/>
              </a:ext>
            </a:extLst>
          </p:cNvPr>
          <p:cNvSpPr txBox="1">
            <a:spLocks/>
          </p:cNvSpPr>
          <p:nvPr/>
        </p:nvSpPr>
        <p:spPr>
          <a:xfrm>
            <a:off x="1319211" y="2001268"/>
            <a:ext cx="10282526" cy="338554"/>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latin typeface="+mn-lt"/>
              </a:rPr>
              <a:t>Environment variables allow changing configuration without modifying the flow</a:t>
            </a:r>
          </a:p>
        </p:txBody>
      </p:sp>
      <p:sp>
        <p:nvSpPr>
          <p:cNvPr id="8" name="Oval 7">
            <a:extLst>
              <a:ext uri="{FF2B5EF4-FFF2-40B4-BE49-F238E27FC236}">
                <a16:creationId xmlns:a16="http://schemas.microsoft.com/office/drawing/2014/main" id="{CBD67E72-CF71-9698-F589-15D9E4872DEF}"/>
              </a:ext>
              <a:ext uri="{C183D7F6-B498-43B3-948B-1728B52AA6E4}">
                <adec:decorative xmlns:adec="http://schemas.microsoft.com/office/drawing/2017/decorative" val="0"/>
              </a:ext>
            </a:extLst>
          </p:cNvPr>
          <p:cNvSpPr>
            <a:spLocks/>
          </p:cNvSpPr>
          <p:nvPr/>
        </p:nvSpPr>
        <p:spPr bwMode="auto">
          <a:xfrm>
            <a:off x="623900" y="2612557"/>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9" name="Content Placeholder 5">
            <a:extLst>
              <a:ext uri="{FF2B5EF4-FFF2-40B4-BE49-F238E27FC236}">
                <a16:creationId xmlns:a16="http://schemas.microsoft.com/office/drawing/2014/main" id="{D5D8DE5D-1A9E-374D-C73B-D6DD8F7C9528}"/>
              </a:ext>
            </a:extLst>
          </p:cNvPr>
          <p:cNvSpPr txBox="1">
            <a:spLocks/>
          </p:cNvSpPr>
          <p:nvPr/>
        </p:nvSpPr>
        <p:spPr>
          <a:xfrm>
            <a:off x="1319213" y="2683335"/>
            <a:ext cx="10282525" cy="338554"/>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latin typeface="+mn-lt"/>
              </a:rPr>
              <a:t>Easier deployment across multiple environments in ALM processes</a:t>
            </a:r>
          </a:p>
        </p:txBody>
      </p:sp>
      <p:sp>
        <p:nvSpPr>
          <p:cNvPr id="10" name="Oval 9">
            <a:extLst>
              <a:ext uri="{FF2B5EF4-FFF2-40B4-BE49-F238E27FC236}">
                <a16:creationId xmlns:a16="http://schemas.microsoft.com/office/drawing/2014/main" id="{EB8E8724-3105-B5A9-DABC-C2D641284C39}"/>
              </a:ext>
              <a:ext uri="{C183D7F6-B498-43B3-948B-1728B52AA6E4}">
                <adec:decorative xmlns:adec="http://schemas.microsoft.com/office/drawing/2017/decorative" val="0"/>
              </a:ext>
            </a:extLst>
          </p:cNvPr>
          <p:cNvSpPr>
            <a:spLocks/>
          </p:cNvSpPr>
          <p:nvPr/>
        </p:nvSpPr>
        <p:spPr bwMode="auto">
          <a:xfrm>
            <a:off x="623900" y="329506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11" name="Content Placeholder 5">
            <a:extLst>
              <a:ext uri="{FF2B5EF4-FFF2-40B4-BE49-F238E27FC236}">
                <a16:creationId xmlns:a16="http://schemas.microsoft.com/office/drawing/2014/main" id="{1EDCCC3D-A6EF-D56F-9082-78DF3F6C152B}"/>
              </a:ext>
            </a:extLst>
          </p:cNvPr>
          <p:cNvSpPr txBox="1">
            <a:spLocks/>
          </p:cNvSpPr>
          <p:nvPr/>
        </p:nvSpPr>
        <p:spPr>
          <a:xfrm>
            <a:off x="1319214" y="3365622"/>
            <a:ext cx="10282524" cy="338554"/>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a:latin typeface="+mn-lt"/>
              </a:rPr>
              <a:t>Example: </a:t>
            </a:r>
            <a:r>
              <a:rPr lang="en-US" sz="2200">
                <a:latin typeface="+mn-lt"/>
              </a:rPr>
              <a:t>Separate external endpoints for testing/production</a:t>
            </a:r>
          </a:p>
        </p:txBody>
      </p:sp>
      <p:sp>
        <p:nvSpPr>
          <p:cNvPr id="12" name="Oval 11">
            <a:extLst>
              <a:ext uri="{FF2B5EF4-FFF2-40B4-BE49-F238E27FC236}">
                <a16:creationId xmlns:a16="http://schemas.microsoft.com/office/drawing/2014/main" id="{2D4D6EC8-C119-1CF7-A7FF-D8DC5E61B601}"/>
              </a:ext>
              <a:ext uri="{C183D7F6-B498-43B3-948B-1728B52AA6E4}">
                <adec:decorative xmlns:adec="http://schemas.microsoft.com/office/drawing/2017/decorative" val="0"/>
              </a:ext>
            </a:extLst>
          </p:cNvPr>
          <p:cNvSpPr>
            <a:spLocks/>
          </p:cNvSpPr>
          <p:nvPr/>
        </p:nvSpPr>
        <p:spPr bwMode="auto">
          <a:xfrm>
            <a:off x="623900" y="397758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13" name="Content Placeholder 5">
            <a:extLst>
              <a:ext uri="{FF2B5EF4-FFF2-40B4-BE49-F238E27FC236}">
                <a16:creationId xmlns:a16="http://schemas.microsoft.com/office/drawing/2014/main" id="{FDCEA0B0-C1E7-B09E-E104-567D34B88CC3}"/>
              </a:ext>
            </a:extLst>
          </p:cNvPr>
          <p:cNvSpPr txBox="1">
            <a:spLocks/>
          </p:cNvSpPr>
          <p:nvPr/>
        </p:nvSpPr>
        <p:spPr>
          <a:xfrm>
            <a:off x="1319214" y="4047913"/>
            <a:ext cx="10282524" cy="338554"/>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200">
                <a:latin typeface="+mn-lt"/>
              </a:rPr>
              <a:t>Environment variables allow for referencing secrets stored in Azure Key Vault</a:t>
            </a:r>
            <a:endParaRPr lang="en-US" sz="2200">
              <a:latin typeface="+mn-lt"/>
            </a:endParaRPr>
          </a:p>
        </p:txBody>
      </p:sp>
      <p:sp>
        <p:nvSpPr>
          <p:cNvPr id="14" name="Oval 13">
            <a:extLst>
              <a:ext uri="{FF2B5EF4-FFF2-40B4-BE49-F238E27FC236}">
                <a16:creationId xmlns:a16="http://schemas.microsoft.com/office/drawing/2014/main" id="{EB4CCBA8-0EAB-231E-2A5B-C1A62794BCE6}"/>
              </a:ext>
              <a:ext uri="{C183D7F6-B498-43B3-948B-1728B52AA6E4}">
                <adec:decorative xmlns:adec="http://schemas.microsoft.com/office/drawing/2017/decorative" val="0"/>
              </a:ext>
            </a:extLst>
          </p:cNvPr>
          <p:cNvSpPr>
            <a:spLocks/>
          </p:cNvSpPr>
          <p:nvPr/>
        </p:nvSpPr>
        <p:spPr bwMode="auto">
          <a:xfrm>
            <a:off x="623900" y="466009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6</a:t>
            </a:r>
            <a:endParaRPr lang="en-IN" sz="2000" b="1">
              <a:solidFill>
                <a:schemeClr val="tx1"/>
              </a:solidFill>
            </a:endParaRPr>
          </a:p>
        </p:txBody>
      </p:sp>
      <p:sp>
        <p:nvSpPr>
          <p:cNvPr id="15" name="Content Placeholder 5">
            <a:extLst>
              <a:ext uri="{FF2B5EF4-FFF2-40B4-BE49-F238E27FC236}">
                <a16:creationId xmlns:a16="http://schemas.microsoft.com/office/drawing/2014/main" id="{0194C913-6BD7-26F4-E8C3-77ACE0ACE045}"/>
              </a:ext>
            </a:extLst>
          </p:cNvPr>
          <p:cNvSpPr txBox="1">
            <a:spLocks/>
          </p:cNvSpPr>
          <p:nvPr/>
        </p:nvSpPr>
        <p:spPr>
          <a:xfrm>
            <a:off x="1319211" y="4713523"/>
            <a:ext cx="10030960" cy="1600438"/>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t>Data types include</a:t>
            </a:r>
          </a:p>
          <a:p>
            <a:pPr marL="342900" lvl="1" indent="-198438">
              <a:spcBef>
                <a:spcPts val="300"/>
              </a:spcBef>
              <a:buFont typeface="Arial" panose="020B0604020202020204" pitchFamily="34" charset="0"/>
              <a:buChar char="•"/>
            </a:pPr>
            <a:r>
              <a:rPr lang="en-US" sz="1800"/>
              <a:t>Decimal number, text, two options</a:t>
            </a:r>
          </a:p>
          <a:p>
            <a:pPr marL="342900" lvl="1" indent="-198438">
              <a:spcBef>
                <a:spcPts val="300"/>
              </a:spcBef>
              <a:buFont typeface="Arial" panose="020B0604020202020204" pitchFamily="34" charset="0"/>
              <a:buChar char="•"/>
            </a:pPr>
            <a:r>
              <a:rPr lang="en-US" sz="1800"/>
              <a:t>JSON (multiple configuration options in one place)</a:t>
            </a:r>
          </a:p>
          <a:p>
            <a:pPr marL="342900" lvl="1" indent="-198438">
              <a:spcBef>
                <a:spcPts val="300"/>
              </a:spcBef>
              <a:buFont typeface="Arial" panose="020B0604020202020204" pitchFamily="34" charset="0"/>
              <a:buChar char="•"/>
            </a:pPr>
            <a:r>
              <a:rPr lang="en-US" sz="1800"/>
              <a:t>Data source (connector configuration)</a:t>
            </a:r>
          </a:p>
          <a:p>
            <a:pPr marL="342900" lvl="1" indent="-198438">
              <a:spcBef>
                <a:spcPts val="300"/>
              </a:spcBef>
              <a:buFont typeface="Arial" panose="020B0604020202020204" pitchFamily="34" charset="0"/>
              <a:buChar char="•"/>
            </a:pPr>
            <a:r>
              <a:rPr lang="en-US" sz="1800"/>
              <a:t>Secret (Azure Key Vault configuration)</a:t>
            </a:r>
          </a:p>
        </p:txBody>
      </p:sp>
    </p:spTree>
    <p:extLst>
      <p:ext uri="{BB962C8B-B14F-4D97-AF65-F5344CB8AC3E}">
        <p14:creationId xmlns:p14="http://schemas.microsoft.com/office/powerpoint/2010/main" val="31457023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20491-8E68-5566-4A3C-D8DC1AE58914}"/>
              </a:ext>
            </a:extLst>
          </p:cNvPr>
          <p:cNvSpPr>
            <a:spLocks noGrp="1"/>
          </p:cNvSpPr>
          <p:nvPr>
            <p:ph type="title"/>
          </p:nvPr>
        </p:nvSpPr>
        <p:spPr/>
        <p:txBody>
          <a:bodyPr/>
          <a:lstStyle/>
          <a:p>
            <a:r>
              <a:rPr lang="en-US" sz="3200"/>
              <a:t>Topics</a:t>
            </a:r>
            <a:endParaRPr lang="en-US"/>
          </a:p>
        </p:txBody>
      </p:sp>
      <p:sp>
        <p:nvSpPr>
          <p:cNvPr id="12" name="Rectangle 11">
            <a:extLst>
              <a:ext uri="{FF2B5EF4-FFF2-40B4-BE49-F238E27FC236}">
                <a16:creationId xmlns:a16="http://schemas.microsoft.com/office/drawing/2014/main" id="{B74A1724-000E-EBC8-1516-CD44EA6B81C9}"/>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3" name="Content Placeholder 3">
            <a:extLst>
              <a:ext uri="{FF2B5EF4-FFF2-40B4-BE49-F238E27FC236}">
                <a16:creationId xmlns:a16="http://schemas.microsoft.com/office/drawing/2014/main" id="{97109AFA-1B5B-68BE-358A-0884347FD94F}"/>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64666838"/>
              </p:ext>
            </p:extLst>
          </p:nvPr>
        </p:nvGraphicFramePr>
        <p:xfrm>
          <a:off x="780470" y="1514901"/>
          <a:ext cx="10629058" cy="4532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217627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20491-8E68-5566-4A3C-D8DC1AE58914}"/>
              </a:ext>
            </a:extLst>
          </p:cNvPr>
          <p:cNvSpPr>
            <a:spLocks noGrp="1"/>
          </p:cNvSpPr>
          <p:nvPr>
            <p:ph type="title"/>
          </p:nvPr>
        </p:nvSpPr>
        <p:spPr/>
        <p:txBody>
          <a:bodyPr/>
          <a:lstStyle/>
          <a:p>
            <a:r>
              <a:rPr lang="en-US"/>
              <a:t>Easy Checking and Real-time Testing</a:t>
            </a:r>
          </a:p>
        </p:txBody>
      </p:sp>
      <p:sp>
        <p:nvSpPr>
          <p:cNvPr id="12" name="Rectangle 11">
            <a:extLst>
              <a:ext uri="{FF2B5EF4-FFF2-40B4-BE49-F238E27FC236}">
                <a16:creationId xmlns:a16="http://schemas.microsoft.com/office/drawing/2014/main" id="{B74A1724-000E-EBC8-1516-CD44EA6B81C9}"/>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B68CA8BE-0043-79AF-8666-7B69830601F1}"/>
              </a:ext>
              <a:ext uri="{C183D7F6-B498-43B3-948B-1728B52AA6E4}">
                <adec:decorative xmlns:adec="http://schemas.microsoft.com/office/drawing/2017/decorative" val="1"/>
              </a:ext>
            </a:extLst>
          </p:cNvPr>
          <p:cNvGrpSpPr/>
          <p:nvPr/>
        </p:nvGrpSpPr>
        <p:grpSpPr>
          <a:xfrm>
            <a:off x="4563661" y="1446090"/>
            <a:ext cx="6845830" cy="4826694"/>
            <a:chOff x="4563661" y="1446090"/>
            <a:chExt cx="6845830" cy="4826694"/>
          </a:xfrm>
        </p:grpSpPr>
        <p:grpSp>
          <p:nvGrpSpPr>
            <p:cNvPr id="11" name="Group 10">
              <a:extLst>
                <a:ext uri="{FF2B5EF4-FFF2-40B4-BE49-F238E27FC236}">
                  <a16:creationId xmlns:a16="http://schemas.microsoft.com/office/drawing/2014/main" id="{BA4FAEB3-D697-47C3-677A-770F9B4F8E89}"/>
                </a:ext>
                <a:ext uri="{C183D7F6-B498-43B3-948B-1728B52AA6E4}">
                  <adec:decorative xmlns:adec="http://schemas.microsoft.com/office/drawing/2017/decorative" val="1"/>
                </a:ext>
              </a:extLst>
            </p:cNvPr>
            <p:cNvGrpSpPr/>
            <p:nvPr/>
          </p:nvGrpSpPr>
          <p:grpSpPr>
            <a:xfrm>
              <a:off x="4563661" y="1446090"/>
              <a:ext cx="6845830" cy="4826694"/>
              <a:chOff x="5448300" y="1348640"/>
              <a:chExt cx="6845830" cy="4826694"/>
            </a:xfrm>
          </p:grpSpPr>
          <p:pic>
            <p:nvPicPr>
              <p:cNvPr id="14" name="Picture 13">
                <a:extLst>
                  <a:ext uri="{FF2B5EF4-FFF2-40B4-BE49-F238E27FC236}">
                    <a16:creationId xmlns:a16="http://schemas.microsoft.com/office/drawing/2014/main" id="{950FF1D9-210F-C28A-3AFA-D73D4D1BA695}"/>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8300" y="1348640"/>
                <a:ext cx="6845830" cy="482669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Placeholder 11" descr="Screenshot of the flow builder with arrows pointing to the check flow and the test flow buttons">
                <a:extLst>
                  <a:ext uri="{FF2B5EF4-FFF2-40B4-BE49-F238E27FC236}">
                    <a16:creationId xmlns:a16="http://schemas.microsoft.com/office/drawing/2014/main" id="{960057E2-7E89-A59C-64E2-9A1A84AD609E}"/>
                  </a:ext>
                </a:extLst>
              </p:cNvPr>
              <p:cNvPicPr>
                <a:picLocks noChangeAspect="1"/>
              </p:cNvPicPr>
              <p:nvPr/>
            </p:nvPicPr>
            <p:blipFill rotWithShape="1">
              <a:blip r:embed="rId4"/>
              <a:stretch/>
            </p:blipFill>
            <p:spPr>
              <a:xfrm>
                <a:off x="6319443" y="2021640"/>
                <a:ext cx="5125703" cy="3417135"/>
              </a:xfrm>
              <a:prstGeom prst="rect">
                <a:avLst/>
              </a:prstGeom>
            </p:spPr>
          </p:pic>
        </p:grpSp>
        <p:sp>
          <p:nvSpPr>
            <p:cNvPr id="19" name="Rectangle 18">
              <a:extLst>
                <a:ext uri="{FF2B5EF4-FFF2-40B4-BE49-F238E27FC236}">
                  <a16:creationId xmlns:a16="http://schemas.microsoft.com/office/drawing/2014/main" id="{3BB2B675-9E42-0F94-7F8E-C37DB761BE41}"/>
                </a:ext>
                <a:ext uri="{C183D7F6-B498-43B3-948B-1728B52AA6E4}">
                  <adec:decorative xmlns:adec="http://schemas.microsoft.com/office/drawing/2017/decorative" val="1"/>
                </a:ext>
              </a:extLst>
            </p:cNvPr>
            <p:cNvSpPr/>
            <p:nvPr/>
          </p:nvSpPr>
          <p:spPr>
            <a:xfrm>
              <a:off x="5662069" y="2356525"/>
              <a:ext cx="370449" cy="1781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8" name="check 3" descr="Checkmark icon">
            <a:extLst>
              <a:ext uri="{FF2B5EF4-FFF2-40B4-BE49-F238E27FC236}">
                <a16:creationId xmlns:a16="http://schemas.microsoft.com/office/drawing/2014/main" id="{AFE9AFF7-8F0F-C5AD-695B-1790796BE1A9}"/>
              </a:ext>
              <a:ext uri="{C183D7F6-B498-43B3-948B-1728B52AA6E4}">
                <adec:decorative xmlns:adec="http://schemas.microsoft.com/office/drawing/2017/decorative" val="0"/>
              </a:ext>
            </a:extLst>
          </p:cNvPr>
          <p:cNvSpPr>
            <a:spLocks noChangeAspect="1" noEditPoints="1"/>
          </p:cNvSpPr>
          <p:nvPr/>
        </p:nvSpPr>
        <p:spPr bwMode="auto">
          <a:xfrm>
            <a:off x="840444" y="2647950"/>
            <a:ext cx="594216" cy="59077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6C55316A-9D7A-578A-C625-7A96109B70DB}"/>
              </a:ext>
              <a:ext uri="{C183D7F6-B498-43B3-948B-1728B52AA6E4}">
                <adec:decorative xmlns:adec="http://schemas.microsoft.com/office/drawing/2017/decorative" val="1"/>
              </a:ext>
            </a:extLst>
          </p:cNvPr>
          <p:cNvGrpSpPr/>
          <p:nvPr/>
        </p:nvGrpSpPr>
        <p:grpSpPr>
          <a:xfrm>
            <a:off x="1631493" y="2452764"/>
            <a:ext cx="2013240" cy="962487"/>
            <a:chOff x="2308002" y="2720052"/>
            <a:chExt cx="1255936" cy="600436"/>
          </a:xfrm>
        </p:grpSpPr>
        <p:sp>
          <p:nvSpPr>
            <p:cNvPr id="4" name="TextBox 3">
              <a:extLst>
                <a:ext uri="{FF2B5EF4-FFF2-40B4-BE49-F238E27FC236}">
                  <a16:creationId xmlns:a16="http://schemas.microsoft.com/office/drawing/2014/main" id="{3BE293E2-66EF-B72E-5FCD-6671A7590D7B}"/>
                </a:ext>
              </a:extLst>
            </p:cNvPr>
            <p:cNvSpPr txBox="1"/>
            <p:nvPr/>
          </p:nvSpPr>
          <p:spPr>
            <a:xfrm>
              <a:off x="2308002" y="2720052"/>
              <a:ext cx="1255936" cy="600435"/>
            </a:xfrm>
            <a:prstGeom prst="rect">
              <a:avLst/>
            </a:prstGeom>
            <a:solidFill>
              <a:schemeClr val="bg1">
                <a:lumMod val="95000"/>
              </a:schemeClr>
            </a:solidFill>
            <a:effectLst/>
          </p:spPr>
          <p:txBody>
            <a:bodyPr wrap="square" lIns="89642" tIns="44821" rIns="89642" bIns="44821" rtlCol="0" anchor="ctr" anchorCtr="0">
              <a:noAutofit/>
            </a:bodyPr>
            <a:lstStyle>
              <a:defPPr>
                <a:defRPr lang="en-US"/>
              </a:defPPr>
              <a:lvl1pPr algn="ctr" defTabSz="914367">
                <a:defRPr sz="1400">
                  <a:latin typeface="Segoe UI Semibold"/>
                </a:defRPr>
              </a:lvl1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Power Automate checker helps determine errors </a:t>
              </a:r>
              <a:br>
                <a:rPr kumimoji="0" lang="en-US" sz="1400" b="0" i="0" u="none" strike="noStrike" kern="1200" cap="none" spc="0" normalizeH="0" baseline="0" noProof="0">
                  <a:ln>
                    <a:noFill/>
                  </a:ln>
                  <a:effectLst/>
                  <a:uLnTx/>
                  <a:uFillTx/>
                  <a:latin typeface="Segoe UI"/>
                  <a:ea typeface="+mn-ea"/>
                  <a:cs typeface="+mn-cs"/>
                </a:rPr>
              </a:br>
              <a:r>
                <a:rPr kumimoji="0" lang="en-US" sz="1400" b="0" i="0" u="none" strike="noStrike" kern="1200" cap="none" spc="0" normalizeH="0" baseline="0" noProof="0">
                  <a:ln>
                    <a:noFill/>
                  </a:ln>
                  <a:effectLst/>
                  <a:uLnTx/>
                  <a:uFillTx/>
                  <a:latin typeface="Segoe UI"/>
                  <a:ea typeface="+mn-ea"/>
                  <a:cs typeface="+mn-cs"/>
                </a:rPr>
                <a:t>in the flow design </a:t>
              </a:r>
            </a:p>
          </p:txBody>
        </p:sp>
        <p:sp>
          <p:nvSpPr>
            <p:cNvPr id="5" name="TextBox 4">
              <a:extLst>
                <a:ext uri="{FF2B5EF4-FFF2-40B4-BE49-F238E27FC236}">
                  <a16:creationId xmlns:a16="http://schemas.microsoft.com/office/drawing/2014/main" id="{393AF74E-5CD8-305C-3A77-C0506AF22C9D}"/>
                </a:ext>
              </a:extLst>
            </p:cNvPr>
            <p:cNvSpPr txBox="1"/>
            <p:nvPr/>
          </p:nvSpPr>
          <p:spPr>
            <a:xfrm>
              <a:off x="2308002" y="2720053"/>
              <a:ext cx="44821" cy="600435"/>
            </a:xfrm>
            <a:prstGeom prst="rect">
              <a:avLst/>
            </a:prstGeom>
            <a:solidFill>
              <a:schemeClr val="accent2"/>
            </a:solidFill>
          </p:spPr>
          <p:txBody>
            <a:bodyPr wrap="square" lIns="89642" tIns="44821" rIns="89642" bIns="44821" rtlCol="0" anchor="ctr" anchorCtr="0">
              <a:noAutofit/>
            </a:bodyPr>
            <a:lstStyle/>
            <a:p>
              <a:pPr algn="ctr" defTabSz="914367">
                <a:defRPr/>
              </a:pPr>
              <a:endParaRPr lang="en-US" sz="1400">
                <a:latin typeface="Segoe UI Semibold"/>
              </a:endParaRPr>
            </a:p>
          </p:txBody>
        </p:sp>
        <p:sp>
          <p:nvSpPr>
            <p:cNvPr id="6" name="TextBox 5">
              <a:extLst>
                <a:ext uri="{FF2B5EF4-FFF2-40B4-BE49-F238E27FC236}">
                  <a16:creationId xmlns:a16="http://schemas.microsoft.com/office/drawing/2014/main" id="{86A8293F-ED91-579A-DB31-44945E44BD34}"/>
                </a:ext>
              </a:extLst>
            </p:cNvPr>
            <p:cNvSpPr txBox="1"/>
            <p:nvPr/>
          </p:nvSpPr>
          <p:spPr>
            <a:xfrm>
              <a:off x="3519116" y="2720053"/>
              <a:ext cx="44821" cy="600435"/>
            </a:xfrm>
            <a:prstGeom prst="rect">
              <a:avLst/>
            </a:prstGeom>
            <a:solidFill>
              <a:schemeClr val="accent2"/>
            </a:solidFill>
          </p:spPr>
          <p:txBody>
            <a:bodyPr wrap="square" lIns="89642" tIns="44821" rIns="89642" bIns="44821" rtlCol="0" anchor="ctr" anchorCtr="0">
              <a:noAutofit/>
            </a:bodyPr>
            <a:lstStyle/>
            <a:p>
              <a:pPr algn="ctr" defTabSz="914367">
                <a:defRPr/>
              </a:pPr>
              <a:endParaRPr lang="en-US" sz="1400">
                <a:latin typeface="Segoe UI Semibold"/>
              </a:endParaRPr>
            </a:p>
          </p:txBody>
        </p:sp>
      </p:grpSp>
      <p:cxnSp>
        <p:nvCxnSpPr>
          <p:cNvPr id="20" name="Straight Arrow Connector 6">
            <a:extLst>
              <a:ext uri="{FF2B5EF4-FFF2-40B4-BE49-F238E27FC236}">
                <a16:creationId xmlns:a16="http://schemas.microsoft.com/office/drawing/2014/main" id="{55F8B129-62C7-504F-099E-AA85B141362E}"/>
              </a:ext>
              <a:ext uri="{C183D7F6-B498-43B3-948B-1728B52AA6E4}">
                <adec:decorative xmlns:adec="http://schemas.microsoft.com/office/drawing/2017/decorative" val="1"/>
              </a:ext>
            </a:extLst>
          </p:cNvPr>
          <p:cNvCxnSpPr>
            <a:cxnSpLocks/>
            <a:stCxn id="6" idx="3"/>
          </p:cNvCxnSpPr>
          <p:nvPr/>
        </p:nvCxnSpPr>
        <p:spPr>
          <a:xfrm flipV="1">
            <a:off x="3644731" y="2683512"/>
            <a:ext cx="6289423" cy="250497"/>
          </a:xfrm>
          <a:prstGeom prst="bentConnector3">
            <a:avLst>
              <a:gd name="adj1" fmla="val 50000"/>
            </a:avLst>
          </a:prstGeom>
          <a:ln w="1905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 name="DevUpdate_ECC5" descr="Clock icon">
            <a:extLst>
              <a:ext uri="{FF2B5EF4-FFF2-40B4-BE49-F238E27FC236}">
                <a16:creationId xmlns:a16="http://schemas.microsoft.com/office/drawing/2014/main" id="{EFA41F71-A386-FA0A-34CB-7A9EC5B82180}"/>
              </a:ext>
              <a:ext uri="{C183D7F6-B498-43B3-948B-1728B52AA6E4}">
                <adec:decorative xmlns:adec="http://schemas.microsoft.com/office/drawing/2017/decorative" val="0"/>
              </a:ext>
            </a:extLst>
          </p:cNvPr>
          <p:cNvSpPr>
            <a:spLocks noChangeAspect="1" noEditPoints="1"/>
          </p:cNvSpPr>
          <p:nvPr/>
        </p:nvSpPr>
        <p:spPr bwMode="auto">
          <a:xfrm>
            <a:off x="879104" y="4086163"/>
            <a:ext cx="560144" cy="56080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C819D30F-6326-A40B-D1C2-7F15A6BBD9BB}"/>
              </a:ext>
              <a:ext uri="{C183D7F6-B498-43B3-948B-1728B52AA6E4}">
                <adec:decorative xmlns:adec="http://schemas.microsoft.com/office/drawing/2017/decorative" val="1"/>
              </a:ext>
            </a:extLst>
          </p:cNvPr>
          <p:cNvGrpSpPr/>
          <p:nvPr/>
        </p:nvGrpSpPr>
        <p:grpSpPr>
          <a:xfrm>
            <a:off x="1633829" y="3885325"/>
            <a:ext cx="2013240" cy="962485"/>
            <a:chOff x="2308001" y="3787875"/>
            <a:chExt cx="1255936" cy="600435"/>
          </a:xfrm>
        </p:grpSpPr>
        <p:sp>
          <p:nvSpPr>
            <p:cNvPr id="8" name="TextBox 7">
              <a:extLst>
                <a:ext uri="{FF2B5EF4-FFF2-40B4-BE49-F238E27FC236}">
                  <a16:creationId xmlns:a16="http://schemas.microsoft.com/office/drawing/2014/main" id="{9FBBC4F6-240F-8267-B300-9552DFD91745}"/>
                </a:ext>
              </a:extLst>
            </p:cNvPr>
            <p:cNvSpPr txBox="1"/>
            <p:nvPr/>
          </p:nvSpPr>
          <p:spPr>
            <a:xfrm>
              <a:off x="2308001" y="3787875"/>
              <a:ext cx="1255936" cy="600435"/>
            </a:xfrm>
            <a:prstGeom prst="rect">
              <a:avLst/>
            </a:prstGeom>
            <a:solidFill>
              <a:schemeClr val="bg1">
                <a:lumMod val="95000"/>
              </a:schemeClr>
            </a:solidFill>
            <a:effectLst/>
          </p:spPr>
          <p:txBody>
            <a:bodyPr wrap="square" lIns="89642" tIns="44821" rIns="89642" bIns="44821" rtlCol="0" anchor="ctr" anchorCtr="0">
              <a:noAutofit/>
            </a:bodyPr>
            <a:lstStyle>
              <a:defPPr>
                <a:defRPr lang="en-US"/>
              </a:defPPr>
              <a:lvl1pPr algn="ctr" defTabSz="914367">
                <a:defRPr sz="1400">
                  <a:latin typeface="Segoe UI Semibold"/>
                </a:defRPr>
              </a:lvl1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Real time testing to ensure your Power Automate works</a:t>
              </a:r>
            </a:p>
          </p:txBody>
        </p:sp>
        <p:sp>
          <p:nvSpPr>
            <p:cNvPr id="9" name="TextBox 8">
              <a:extLst>
                <a:ext uri="{FF2B5EF4-FFF2-40B4-BE49-F238E27FC236}">
                  <a16:creationId xmlns:a16="http://schemas.microsoft.com/office/drawing/2014/main" id="{7282DA58-175E-9CEC-A41D-3A18803FE153}"/>
                </a:ext>
              </a:extLst>
            </p:cNvPr>
            <p:cNvSpPr txBox="1"/>
            <p:nvPr/>
          </p:nvSpPr>
          <p:spPr>
            <a:xfrm>
              <a:off x="2308002" y="3787875"/>
              <a:ext cx="44821" cy="600435"/>
            </a:xfrm>
            <a:prstGeom prst="rect">
              <a:avLst/>
            </a:prstGeom>
            <a:solidFill>
              <a:schemeClr val="accent2"/>
            </a:solidFill>
          </p:spPr>
          <p:txBody>
            <a:bodyPr wrap="square" lIns="89642" tIns="44821" rIns="89642" bIns="44821" rtlCol="0" anchor="ctr" anchorCtr="0">
              <a:noAutofit/>
            </a:bodyPr>
            <a:lstStyle/>
            <a:p>
              <a:pPr algn="ctr" defTabSz="914367">
                <a:defRPr/>
              </a:pPr>
              <a:endParaRPr lang="en-US" sz="1400">
                <a:latin typeface="Segoe UI Semibold"/>
              </a:endParaRPr>
            </a:p>
          </p:txBody>
        </p:sp>
        <p:sp>
          <p:nvSpPr>
            <p:cNvPr id="10" name="TextBox 9">
              <a:extLst>
                <a:ext uri="{FF2B5EF4-FFF2-40B4-BE49-F238E27FC236}">
                  <a16:creationId xmlns:a16="http://schemas.microsoft.com/office/drawing/2014/main" id="{04281004-FAAB-AAFE-C7DB-31B804937DFB}"/>
                </a:ext>
              </a:extLst>
            </p:cNvPr>
            <p:cNvSpPr txBox="1"/>
            <p:nvPr/>
          </p:nvSpPr>
          <p:spPr>
            <a:xfrm>
              <a:off x="3519116" y="3787875"/>
              <a:ext cx="44821" cy="600435"/>
            </a:xfrm>
            <a:prstGeom prst="rect">
              <a:avLst/>
            </a:prstGeom>
            <a:solidFill>
              <a:schemeClr val="accent2"/>
            </a:solidFill>
          </p:spPr>
          <p:txBody>
            <a:bodyPr wrap="square" lIns="89642" tIns="44821" rIns="89642" bIns="44821" rtlCol="0" anchor="ctr" anchorCtr="0">
              <a:noAutofit/>
            </a:bodyPr>
            <a:lstStyle/>
            <a:p>
              <a:pPr algn="ctr" defTabSz="914367">
                <a:defRPr/>
              </a:pPr>
              <a:endParaRPr lang="en-US" sz="1400">
                <a:latin typeface="Segoe UI Semibold"/>
              </a:endParaRPr>
            </a:p>
          </p:txBody>
        </p:sp>
      </p:grpSp>
      <p:cxnSp>
        <p:nvCxnSpPr>
          <p:cNvPr id="16" name="Straight Arrow Connector 8">
            <a:extLst>
              <a:ext uri="{FF2B5EF4-FFF2-40B4-BE49-F238E27FC236}">
                <a16:creationId xmlns:a16="http://schemas.microsoft.com/office/drawing/2014/main" id="{726DFA7C-2E5B-08A1-1C16-05CA9BDDF604}"/>
              </a:ext>
              <a:ext uri="{C183D7F6-B498-43B3-948B-1728B52AA6E4}">
                <adec:decorative xmlns:adec="http://schemas.microsoft.com/office/drawing/2017/decorative" val="1"/>
              </a:ext>
            </a:extLst>
          </p:cNvPr>
          <p:cNvCxnSpPr>
            <a:cxnSpLocks/>
            <a:stCxn id="8" idx="3"/>
          </p:cNvCxnSpPr>
          <p:nvPr/>
        </p:nvCxnSpPr>
        <p:spPr>
          <a:xfrm flipV="1">
            <a:off x="3647069" y="2677092"/>
            <a:ext cx="6597878" cy="1689476"/>
          </a:xfrm>
          <a:prstGeom prst="bentConnector2">
            <a:avLst/>
          </a:prstGeom>
          <a:ln w="1905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958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1.875E-6 -1.48148E-6 L 0.70312 -1.48148E-6 " pathEditMode="relative" rAng="0" ptsTypes="AA">
                                      <p:cBhvr>
                                        <p:cTn id="8" dur="1000" spd="-100000" fill="hold"/>
                                        <p:tgtEl>
                                          <p:spTgt spid="30"/>
                                        </p:tgtEl>
                                        <p:attrNameLst>
                                          <p:attrName>ppt_x</p:attrName>
                                          <p:attrName>ppt_y</p:attrName>
                                        </p:attrNameLst>
                                      </p:cBhvr>
                                      <p:rCtr x="35156" y="0"/>
                                    </p:animMotion>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500"/>
                            </p:stCondLst>
                            <p:childTnLst>
                              <p:par>
                                <p:cTn id="22" presetID="22" presetClass="entr" presetSubtype="8"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97164B-D2D3-181F-C960-495929E25BE9}"/>
              </a:ext>
            </a:extLst>
          </p:cNvPr>
          <p:cNvSpPr>
            <a:spLocks noGrp="1"/>
          </p:cNvSpPr>
          <p:nvPr>
            <p:ph type="title"/>
          </p:nvPr>
        </p:nvSpPr>
        <p:spPr/>
        <p:txBody>
          <a:bodyPr/>
          <a:lstStyle/>
          <a:p>
            <a:r>
              <a:rPr lang="en-AU" sz="3200"/>
              <a:t>Power Automate Checker</a:t>
            </a:r>
            <a:endParaRPr lang="en-US"/>
          </a:p>
        </p:txBody>
      </p:sp>
      <p:sp>
        <p:nvSpPr>
          <p:cNvPr id="5" name="Text Placeholder 4">
            <a:extLst>
              <a:ext uri="{FF2B5EF4-FFF2-40B4-BE49-F238E27FC236}">
                <a16:creationId xmlns:a16="http://schemas.microsoft.com/office/drawing/2014/main" id="{243DB332-6F53-6E70-39AA-F9607B2D7634}"/>
              </a:ext>
            </a:extLst>
          </p:cNvPr>
          <p:cNvSpPr>
            <a:spLocks noGrp="1"/>
          </p:cNvSpPr>
          <p:nvPr>
            <p:ph type="body" sz="quarter" idx="16"/>
          </p:nvPr>
        </p:nvSpPr>
        <p:spPr>
          <a:xfrm>
            <a:off x="584199" y="1594155"/>
            <a:ext cx="6934201" cy="2262158"/>
          </a:xfrm>
        </p:spPr>
        <p:txBody>
          <a:bodyPr/>
          <a:lstStyle/>
          <a:p>
            <a:pPr marL="292100" indent="-292100">
              <a:spcBef>
                <a:spcPts val="1200"/>
              </a:spcBef>
              <a:spcAft>
                <a:spcPts val="600"/>
              </a:spcAft>
              <a:buFont typeface="Arial" panose="020B0604020202020204" pitchFamily="34" charset="0"/>
              <a:buChar char="•"/>
            </a:pPr>
            <a:r>
              <a:rPr lang="en-GB" sz="2200" b="1" dirty="0">
                <a:latin typeface="+mn-lt"/>
              </a:rPr>
              <a:t>Error</a:t>
            </a:r>
            <a:r>
              <a:rPr lang="en-GB" sz="2200" dirty="0">
                <a:latin typeface="+mn-lt"/>
              </a:rPr>
              <a:t> is something that is guaranteed to fail. The most common example is omission of a field that’s required. </a:t>
            </a:r>
          </a:p>
          <a:p>
            <a:pPr marL="292100" indent="-292100">
              <a:spcBef>
                <a:spcPts val="1200"/>
              </a:spcBef>
              <a:spcAft>
                <a:spcPts val="600"/>
              </a:spcAft>
              <a:buFont typeface="Arial" panose="020B0604020202020204" pitchFamily="34" charset="0"/>
              <a:buChar char="•"/>
            </a:pPr>
            <a:r>
              <a:rPr lang="en-GB" sz="2200" b="1" dirty="0">
                <a:latin typeface="+mn-lt"/>
              </a:rPr>
              <a:t>Warning</a:t>
            </a:r>
            <a:r>
              <a:rPr lang="en-GB" sz="2200" dirty="0">
                <a:latin typeface="+mn-lt"/>
              </a:rPr>
              <a:t> is something that may or may not cause the flow to behave in an unexpected way. An example is infinite loops.</a:t>
            </a:r>
          </a:p>
        </p:txBody>
      </p:sp>
      <p:pic>
        <p:nvPicPr>
          <p:cNvPr id="9" name="Picture 2" descr="Flow checker details">
            <a:extLst>
              <a:ext uri="{FF2B5EF4-FFF2-40B4-BE49-F238E27FC236}">
                <a16:creationId xmlns:a16="http://schemas.microsoft.com/office/drawing/2014/main" id="{503214BF-5E7F-4227-4C57-0FE352461F74}"/>
              </a:ext>
            </a:extLst>
          </p:cNvPr>
          <p:cNvPicPr>
            <a:picLocks noGrp="1" noChangeAspect="1" noChangeArrowheads="1"/>
          </p:cNvPicPr>
          <p:nvPr>
            <p:ph type="pic" sz="quarter" idx="19"/>
          </p:nvPr>
        </p:nvPicPr>
        <p:blipFill rotWithShape="1">
          <a:blip r:embed="rId3">
            <a:extLst>
              <a:ext uri="{28A0092B-C50C-407E-A947-70E740481C1C}">
                <a14:useLocalDpi xmlns:a14="http://schemas.microsoft.com/office/drawing/2010/main" val="0"/>
              </a:ext>
            </a:extLst>
          </a:blip>
          <a:srcRect l="-9322" t="-4076" r="-9322" b="-4076"/>
          <a:stretch/>
        </p:blipFill>
        <p:spPr bwMode="auto">
          <a:xfrm>
            <a:off x="8128000" y="0"/>
            <a:ext cx="4064000" cy="6858000"/>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130674082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03D332-4300-3561-1237-24367CEF8A2D}"/>
              </a:ext>
            </a:extLst>
          </p:cNvPr>
          <p:cNvSpPr>
            <a:spLocks noGrp="1"/>
          </p:cNvSpPr>
          <p:nvPr>
            <p:ph type="title"/>
          </p:nvPr>
        </p:nvSpPr>
        <p:spPr>
          <a:xfrm>
            <a:off x="588262" y="585216"/>
            <a:ext cx="11013474" cy="492443"/>
          </a:xfrm>
        </p:spPr>
        <p:txBody>
          <a:bodyPr/>
          <a:lstStyle/>
          <a:p>
            <a:r>
              <a:rPr lang="en-AU" sz="3200"/>
              <a:t>Testing methods</a:t>
            </a:r>
            <a:endParaRPr lang="en-US"/>
          </a:p>
        </p:txBody>
      </p:sp>
      <p:sp>
        <p:nvSpPr>
          <p:cNvPr id="17" name="Rectangle 16">
            <a:extLst>
              <a:ext uri="{FF2B5EF4-FFF2-40B4-BE49-F238E27FC236}">
                <a16:creationId xmlns:a16="http://schemas.microsoft.com/office/drawing/2014/main" id="{815BEAEB-03DA-3F7B-DEDD-F34580A555FC}"/>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8" name="Content Placeholder 5">
            <a:extLst>
              <a:ext uri="{FF2B5EF4-FFF2-40B4-BE49-F238E27FC236}">
                <a16:creationId xmlns:a16="http://schemas.microsoft.com/office/drawing/2014/main" id="{FC5CB8C8-3973-D40B-93E2-F4F2D3F10165}"/>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94118860"/>
              </p:ext>
            </p:extLst>
          </p:nvPr>
        </p:nvGraphicFramePr>
        <p:xfrm>
          <a:off x="785400" y="1543747"/>
          <a:ext cx="10619200" cy="4474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02810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5D105-ABF9-8B9F-5FE8-CEA33DDF7472}"/>
              </a:ext>
            </a:extLst>
          </p:cNvPr>
          <p:cNvSpPr>
            <a:spLocks noGrp="1"/>
          </p:cNvSpPr>
          <p:nvPr>
            <p:ph type="title"/>
          </p:nvPr>
        </p:nvSpPr>
        <p:spPr/>
        <p:txBody>
          <a:bodyPr/>
          <a:lstStyle/>
          <a:p>
            <a:r>
              <a:rPr lang="en-US" sz="3200"/>
              <a:t>Real Example Data</a:t>
            </a:r>
            <a:endParaRPr lang="en-US"/>
          </a:p>
        </p:txBody>
      </p:sp>
      <p:sp>
        <p:nvSpPr>
          <p:cNvPr id="5" name="Text Placeholder 4">
            <a:extLst>
              <a:ext uri="{FF2B5EF4-FFF2-40B4-BE49-F238E27FC236}">
                <a16:creationId xmlns:a16="http://schemas.microsoft.com/office/drawing/2014/main" id="{B5A7BD57-09D4-7CD0-DA32-2507D8A72F92}"/>
              </a:ext>
            </a:extLst>
          </p:cNvPr>
          <p:cNvSpPr>
            <a:spLocks noGrp="1"/>
          </p:cNvSpPr>
          <p:nvPr>
            <p:ph type="body" sz="quarter" idx="16"/>
          </p:nvPr>
        </p:nvSpPr>
        <p:spPr>
          <a:xfrm>
            <a:off x="584200" y="1594155"/>
            <a:ext cx="3174143" cy="3231654"/>
          </a:xfrm>
        </p:spPr>
        <p:txBody>
          <a:bodyPr/>
          <a:lstStyle/>
          <a:p>
            <a:pPr>
              <a:spcBef>
                <a:spcPts val="600"/>
              </a:spcBef>
              <a:spcAft>
                <a:spcPts val="600"/>
              </a:spcAft>
            </a:pPr>
            <a:r>
              <a:rPr lang="en-GB" sz="2200">
                <a:latin typeface="+mn-lt"/>
              </a:rPr>
              <a:t>Last data that would trigger the flow, e.g., last event created</a:t>
            </a:r>
          </a:p>
          <a:p>
            <a:pPr>
              <a:spcBef>
                <a:spcPts val="600"/>
              </a:spcBef>
              <a:spcAft>
                <a:spcPts val="600"/>
              </a:spcAft>
            </a:pPr>
            <a:r>
              <a:rPr lang="en-GB" sz="2200">
                <a:latin typeface="+mn-lt"/>
              </a:rPr>
              <a:t>Limited connectors</a:t>
            </a:r>
          </a:p>
          <a:p>
            <a:pPr marL="368300" lvl="1" indent="-215900">
              <a:spcBef>
                <a:spcPts val="600"/>
              </a:spcBef>
              <a:spcAft>
                <a:spcPts val="600"/>
              </a:spcAft>
            </a:pPr>
            <a:r>
              <a:rPr lang="en-GB" sz="1800"/>
              <a:t>Office 365 Outlook</a:t>
            </a:r>
          </a:p>
          <a:p>
            <a:pPr marL="368300" lvl="1" indent="-215900">
              <a:spcBef>
                <a:spcPts val="600"/>
              </a:spcBef>
              <a:spcAft>
                <a:spcPts val="600"/>
              </a:spcAft>
            </a:pPr>
            <a:r>
              <a:rPr lang="en-GB" sz="1800"/>
              <a:t>SQL Server</a:t>
            </a:r>
          </a:p>
          <a:p>
            <a:pPr marL="368300" lvl="1" indent="-215900">
              <a:spcBef>
                <a:spcPts val="600"/>
              </a:spcBef>
              <a:spcAft>
                <a:spcPts val="600"/>
              </a:spcAft>
            </a:pPr>
            <a:r>
              <a:rPr lang="en-GB" sz="1800"/>
              <a:t>Gmail</a:t>
            </a:r>
          </a:p>
          <a:p>
            <a:pPr marL="368300" lvl="1" indent="-215900">
              <a:spcBef>
                <a:spcPts val="600"/>
              </a:spcBef>
              <a:spcAft>
                <a:spcPts val="600"/>
              </a:spcAft>
            </a:pPr>
            <a:r>
              <a:rPr lang="en-GB" sz="1800"/>
              <a:t>Outlook.com</a:t>
            </a:r>
            <a:endParaRPr lang="en-US" sz="1800"/>
          </a:p>
        </p:txBody>
      </p:sp>
      <p:pic>
        <p:nvPicPr>
          <p:cNvPr id="7" name="Picture Placeholder 13" descr="Use data from office">
            <a:extLst>
              <a:ext uri="{FF2B5EF4-FFF2-40B4-BE49-F238E27FC236}">
                <a16:creationId xmlns:a16="http://schemas.microsoft.com/office/drawing/2014/main" id="{95F57913-2669-79FD-0405-5531C4295865}"/>
              </a:ext>
            </a:extLst>
          </p:cNvPr>
          <p:cNvPicPr>
            <a:picLocks noGrp="1"/>
          </p:cNvPicPr>
          <p:nvPr>
            <p:ph type="pic" sz="quarter" idx="20"/>
          </p:nvPr>
        </p:nvPicPr>
        <p:blipFill rotWithShape="1">
          <a:blip r:embed="rId3"/>
          <a:srcRect l="-2466" t="-22209" r="-2466" b="-22209"/>
          <a:stretch/>
        </p:blipFill>
        <p:spPr>
          <a:xfrm>
            <a:off x="4064000" y="1581150"/>
            <a:ext cx="7535863" cy="4430713"/>
          </a:xfrm>
          <a:prstGeom prst="rect">
            <a:avLst/>
          </a:prstGeom>
          <a:solidFill>
            <a:schemeClr val="bg1"/>
          </a:solidFill>
          <a:ln w="38100">
            <a:solidFill>
              <a:srgbClr val="C73ECC"/>
            </a:solidFill>
          </a:ln>
        </p:spPr>
      </p:pic>
      <p:sp>
        <p:nvSpPr>
          <p:cNvPr id="4" name="Rectangle 3">
            <a:extLst>
              <a:ext uri="{FF2B5EF4-FFF2-40B4-BE49-F238E27FC236}">
                <a16:creationId xmlns:a16="http://schemas.microsoft.com/office/drawing/2014/main" id="{91C63A6C-E1BB-52A2-6D61-86AD3F53CC06}"/>
              </a:ext>
              <a:ext uri="{C183D7F6-B498-43B3-948B-1728B52AA6E4}">
                <adec:decorative xmlns:adec="http://schemas.microsoft.com/office/drawing/2017/decorative" val="1"/>
              </a:ext>
            </a:extLst>
          </p:cNvPr>
          <p:cNvSpPr/>
          <p:nvPr/>
        </p:nvSpPr>
        <p:spPr>
          <a:xfrm>
            <a:off x="9089672" y="3429000"/>
            <a:ext cx="2268891" cy="301625"/>
          </a:xfrm>
          <a:prstGeom prst="rect">
            <a:avLst/>
          </a:prstGeom>
          <a:noFill/>
          <a:ln w="19050">
            <a:solidFill>
              <a:srgbClr val="C73EC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99534681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5D105-ABF9-8B9F-5FE8-CEA33DDF7472}"/>
              </a:ext>
            </a:extLst>
          </p:cNvPr>
          <p:cNvSpPr>
            <a:spLocks noGrp="1"/>
          </p:cNvSpPr>
          <p:nvPr>
            <p:ph type="title"/>
          </p:nvPr>
        </p:nvSpPr>
        <p:spPr/>
        <p:txBody>
          <a:bodyPr/>
          <a:lstStyle/>
          <a:p>
            <a:r>
              <a:rPr lang="en-US" sz="3200"/>
              <a:t>Previous Run Data</a:t>
            </a:r>
            <a:endParaRPr lang="en-US"/>
          </a:p>
        </p:txBody>
      </p:sp>
      <p:sp>
        <p:nvSpPr>
          <p:cNvPr id="5" name="Text Placeholder 4">
            <a:extLst>
              <a:ext uri="{FF2B5EF4-FFF2-40B4-BE49-F238E27FC236}">
                <a16:creationId xmlns:a16="http://schemas.microsoft.com/office/drawing/2014/main" id="{B5A7BD57-09D4-7CD0-DA32-2507D8A72F92}"/>
              </a:ext>
            </a:extLst>
          </p:cNvPr>
          <p:cNvSpPr>
            <a:spLocks noGrp="1"/>
          </p:cNvSpPr>
          <p:nvPr>
            <p:ph type="body" sz="quarter" idx="16"/>
          </p:nvPr>
        </p:nvSpPr>
        <p:spPr>
          <a:xfrm>
            <a:off x="584200" y="1594155"/>
            <a:ext cx="3319060" cy="2923877"/>
          </a:xfrm>
        </p:spPr>
        <p:txBody>
          <a:bodyPr/>
          <a:lstStyle/>
          <a:p>
            <a:pPr>
              <a:spcBef>
                <a:spcPts val="600"/>
              </a:spcBef>
              <a:spcAft>
                <a:spcPts val="600"/>
              </a:spcAft>
            </a:pPr>
            <a:r>
              <a:rPr lang="en-GB" sz="2200">
                <a:latin typeface="+mn-lt"/>
              </a:rPr>
              <a:t>Go to the run history view and select Resubmit</a:t>
            </a:r>
          </a:p>
          <a:p>
            <a:pPr>
              <a:spcBef>
                <a:spcPts val="600"/>
              </a:spcBef>
              <a:spcAft>
                <a:spcPts val="600"/>
              </a:spcAft>
            </a:pPr>
            <a:r>
              <a:rPr lang="en-GB" sz="2200">
                <a:latin typeface="+mn-lt"/>
              </a:rPr>
              <a:t>Use the Test flow button directly in the designer. </a:t>
            </a:r>
          </a:p>
          <a:p>
            <a:pPr marL="368300" lvl="1" indent="-215900">
              <a:spcBef>
                <a:spcPts val="600"/>
              </a:spcBef>
              <a:spcAft>
                <a:spcPts val="600"/>
              </a:spcAft>
            </a:pPr>
            <a:r>
              <a:rPr lang="en-GB" sz="1800"/>
              <a:t>Perform the trigger action yourself</a:t>
            </a:r>
          </a:p>
          <a:p>
            <a:pPr marL="368300" lvl="1" indent="-215900">
              <a:spcBef>
                <a:spcPts val="600"/>
              </a:spcBef>
              <a:spcAft>
                <a:spcPts val="600"/>
              </a:spcAft>
            </a:pPr>
            <a:r>
              <a:rPr lang="en-GB" sz="1800"/>
              <a:t>Use data from previous runs.</a:t>
            </a:r>
            <a:endParaRPr lang="en-AU" sz="1800"/>
          </a:p>
        </p:txBody>
      </p:sp>
      <p:sp>
        <p:nvSpPr>
          <p:cNvPr id="6" name="Picture Placeholder 5">
            <a:extLst>
              <a:ext uri="{FF2B5EF4-FFF2-40B4-BE49-F238E27FC236}">
                <a16:creationId xmlns:a16="http://schemas.microsoft.com/office/drawing/2014/main" id="{7109A0AC-721E-86A7-1420-BF2097799104}"/>
              </a:ext>
              <a:ext uri="{C183D7F6-B498-43B3-948B-1728B52AA6E4}">
                <adec:decorative xmlns:adec="http://schemas.microsoft.com/office/drawing/2017/decorative" val="1"/>
              </a:ext>
            </a:extLst>
          </p:cNvPr>
          <p:cNvSpPr>
            <a:spLocks noGrp="1"/>
          </p:cNvSpPr>
          <p:nvPr>
            <p:ph type="pic" sz="quarter" idx="20"/>
          </p:nvPr>
        </p:nvSpPr>
        <p:spPr>
          <a:xfrm>
            <a:off x="4064000" y="1581150"/>
            <a:ext cx="7535862" cy="4430720"/>
          </a:xfrm>
          <a:solidFill>
            <a:schemeClr val="bg1"/>
          </a:solidFill>
          <a:ln w="38100">
            <a:solidFill>
              <a:srgbClr val="C73ECC"/>
            </a:solidFill>
          </a:ln>
        </p:spPr>
        <p:txBody>
          <a:bodyPr/>
          <a:lstStyle/>
          <a:p>
            <a:endParaRPr lang="en-US"/>
          </a:p>
        </p:txBody>
      </p:sp>
      <p:pic>
        <p:nvPicPr>
          <p:cNvPr id="8" name="Content Placeholder 5" descr="Test flow pane">
            <a:extLst>
              <a:ext uri="{FF2B5EF4-FFF2-40B4-BE49-F238E27FC236}">
                <a16:creationId xmlns:a16="http://schemas.microsoft.com/office/drawing/2014/main" id="{8396AD78-F572-A11E-F44F-9F709313C101}"/>
              </a:ext>
              <a:ext uri="{C183D7F6-B498-43B3-948B-1728B52AA6E4}">
                <adec:decorative xmlns:adec="http://schemas.microsoft.com/office/drawing/2017/decorative" val="0"/>
              </a:ext>
            </a:extLst>
          </p:cNvPr>
          <p:cNvPicPr>
            <a:picLocks noChangeAspect="1"/>
          </p:cNvPicPr>
          <p:nvPr/>
        </p:nvPicPr>
        <p:blipFill rotWithShape="1">
          <a:blip r:embed="rId3"/>
          <a:srcRect l="9703" t="17045" r="3195" b="3996"/>
          <a:stretch/>
        </p:blipFill>
        <p:spPr>
          <a:xfrm>
            <a:off x="4189127" y="1688886"/>
            <a:ext cx="1646877" cy="1135313"/>
          </a:xfrm>
          <a:prstGeom prst="rect">
            <a:avLst/>
          </a:prstGeom>
          <a:noFill/>
          <a:ln w="6350">
            <a:solidFill>
              <a:schemeClr val="bg1">
                <a:lumMod val="75000"/>
              </a:schemeClr>
            </a:solidFill>
          </a:ln>
        </p:spPr>
      </p:pic>
      <p:pic>
        <p:nvPicPr>
          <p:cNvPr id="9" name="Picture 8" descr="Resubmit flow">
            <a:extLst>
              <a:ext uri="{FF2B5EF4-FFF2-40B4-BE49-F238E27FC236}">
                <a16:creationId xmlns:a16="http://schemas.microsoft.com/office/drawing/2014/main" id="{4C1E73FE-AFE4-BEDF-94EF-93135E106C9A}"/>
              </a:ext>
            </a:extLst>
          </p:cNvPr>
          <p:cNvPicPr>
            <a:picLocks noChangeAspect="1"/>
          </p:cNvPicPr>
          <p:nvPr/>
        </p:nvPicPr>
        <p:blipFill>
          <a:blip r:embed="rId4"/>
          <a:stretch>
            <a:fillRect/>
          </a:stretch>
        </p:blipFill>
        <p:spPr>
          <a:xfrm>
            <a:off x="5199062" y="2906602"/>
            <a:ext cx="5265738" cy="1041077"/>
          </a:xfrm>
          <a:prstGeom prst="rect">
            <a:avLst/>
          </a:prstGeom>
          <a:noFill/>
          <a:ln w="6350">
            <a:solidFill>
              <a:schemeClr val="bg1">
                <a:lumMod val="75000"/>
              </a:schemeClr>
            </a:solidFill>
          </a:ln>
        </p:spPr>
      </p:pic>
      <p:pic>
        <p:nvPicPr>
          <p:cNvPr id="10" name="Picture 9" descr="Use data from prior run">
            <a:extLst>
              <a:ext uri="{FF2B5EF4-FFF2-40B4-BE49-F238E27FC236}">
                <a16:creationId xmlns:a16="http://schemas.microsoft.com/office/drawing/2014/main" id="{334A4C49-440D-DDA1-2C19-F956D64BEBD3}"/>
              </a:ext>
            </a:extLst>
          </p:cNvPr>
          <p:cNvPicPr>
            <a:picLocks noChangeAspect="1"/>
          </p:cNvPicPr>
          <p:nvPr/>
        </p:nvPicPr>
        <p:blipFill rotWithShape="1">
          <a:blip r:embed="rId5"/>
          <a:srcRect l="1774" t="4032" r="4074" b="15356"/>
          <a:stretch/>
        </p:blipFill>
        <p:spPr>
          <a:xfrm>
            <a:off x="9587693" y="4030083"/>
            <a:ext cx="1890693" cy="1887701"/>
          </a:xfrm>
          <a:prstGeom prst="rect">
            <a:avLst/>
          </a:prstGeom>
          <a:noFill/>
          <a:ln w="6350">
            <a:solidFill>
              <a:schemeClr val="bg1">
                <a:lumMod val="75000"/>
              </a:schemeClr>
            </a:solidFill>
          </a:ln>
        </p:spPr>
      </p:pic>
    </p:spTree>
    <p:extLst>
      <p:ext uri="{BB962C8B-B14F-4D97-AF65-F5344CB8AC3E}">
        <p14:creationId xmlns:p14="http://schemas.microsoft.com/office/powerpoint/2010/main" val="356978145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03D332-4300-3561-1237-24367CEF8A2D}"/>
              </a:ext>
            </a:extLst>
          </p:cNvPr>
          <p:cNvSpPr>
            <a:spLocks noGrp="1"/>
          </p:cNvSpPr>
          <p:nvPr>
            <p:ph type="title"/>
          </p:nvPr>
        </p:nvSpPr>
        <p:spPr>
          <a:xfrm>
            <a:off x="588262" y="585216"/>
            <a:ext cx="11013474" cy="492443"/>
          </a:xfrm>
        </p:spPr>
        <p:txBody>
          <a:bodyPr/>
          <a:lstStyle/>
          <a:p>
            <a:r>
              <a:rPr lang="en-AU" sz="3200"/>
              <a:t>Effective Testing</a:t>
            </a:r>
            <a:endParaRPr lang="en-US"/>
          </a:p>
        </p:txBody>
      </p:sp>
      <p:sp>
        <p:nvSpPr>
          <p:cNvPr id="17" name="Rectangle 16">
            <a:extLst>
              <a:ext uri="{FF2B5EF4-FFF2-40B4-BE49-F238E27FC236}">
                <a16:creationId xmlns:a16="http://schemas.microsoft.com/office/drawing/2014/main" id="{815BEAEB-03DA-3F7B-DEDD-F34580A555FC}"/>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Content Placeholder 6">
            <a:extLst>
              <a:ext uri="{FF2B5EF4-FFF2-40B4-BE49-F238E27FC236}">
                <a16:creationId xmlns:a16="http://schemas.microsoft.com/office/drawing/2014/main" id="{D98ECCD7-1413-9D22-64B0-DCEB1DDC762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53283141"/>
              </p:ext>
            </p:extLst>
          </p:nvPr>
        </p:nvGraphicFramePr>
        <p:xfrm>
          <a:off x="684935" y="1392072"/>
          <a:ext cx="10820128" cy="477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8741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478D75-6EAA-AA13-1782-01715609C71E}"/>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https://pbiwebprod.blob.core.windows.net/webassets/images/Homepage_metal_large_2.png">
            <a:extLst>
              <a:ext uri="{FF2B5EF4-FFF2-40B4-BE49-F238E27FC236}">
                <a16:creationId xmlns:a16="http://schemas.microsoft.com/office/drawing/2014/main" id="{E6EAB6CD-EF62-6E7A-392B-51E03B52857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32263" y="1407990"/>
            <a:ext cx="6845830" cy="482669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914319C-AEFF-B8E9-7EBC-59E3D3B5D433}"/>
              </a:ext>
            </a:extLst>
          </p:cNvPr>
          <p:cNvPicPr>
            <a:picLocks noChangeAspect="1"/>
          </p:cNvPicPr>
          <p:nvPr/>
        </p:nvPicPr>
        <p:blipFill>
          <a:blip r:embed="rId4"/>
          <a:stretch>
            <a:fillRect/>
          </a:stretch>
        </p:blipFill>
        <p:spPr>
          <a:xfrm>
            <a:off x="5223150" y="2081558"/>
            <a:ext cx="5079725" cy="3091420"/>
          </a:xfrm>
          <a:prstGeom prst="rect">
            <a:avLst/>
          </a:prstGeom>
        </p:spPr>
      </p:pic>
      <p:sp>
        <p:nvSpPr>
          <p:cNvPr id="6" name="Title 5">
            <a:extLst>
              <a:ext uri="{FF2B5EF4-FFF2-40B4-BE49-F238E27FC236}">
                <a16:creationId xmlns:a16="http://schemas.microsoft.com/office/drawing/2014/main" id="{D1356DC3-5E3A-7E2E-8A64-D083700DEA4C}"/>
              </a:ext>
            </a:extLst>
          </p:cNvPr>
          <p:cNvSpPr>
            <a:spLocks noGrp="1"/>
          </p:cNvSpPr>
          <p:nvPr>
            <p:ph type="title"/>
          </p:nvPr>
        </p:nvSpPr>
        <p:spPr/>
        <p:txBody>
          <a:bodyPr/>
          <a:lstStyle/>
          <a:p>
            <a:r>
              <a:rPr lang="en-US"/>
              <a:t>Building Blocks of a Flow</a:t>
            </a:r>
          </a:p>
        </p:txBody>
      </p:sp>
      <p:grpSp>
        <p:nvGrpSpPr>
          <p:cNvPr id="8" name="Group 7">
            <a:extLst>
              <a:ext uri="{FF2B5EF4-FFF2-40B4-BE49-F238E27FC236}">
                <a16:creationId xmlns:a16="http://schemas.microsoft.com/office/drawing/2014/main" id="{89214758-7E93-886A-9D55-AAB2F34C70AD}"/>
              </a:ext>
              <a:ext uri="{C183D7F6-B498-43B3-948B-1728B52AA6E4}">
                <adec:decorative xmlns:adec="http://schemas.microsoft.com/office/drawing/2017/decorative" val="1"/>
              </a:ext>
            </a:extLst>
          </p:cNvPr>
          <p:cNvGrpSpPr/>
          <p:nvPr/>
        </p:nvGrpSpPr>
        <p:grpSpPr>
          <a:xfrm>
            <a:off x="1211015" y="2381088"/>
            <a:ext cx="1255936" cy="600435"/>
            <a:chOff x="2327052" y="2123618"/>
            <a:chExt cx="1255936" cy="600435"/>
          </a:xfrm>
          <a:effectLst>
            <a:outerShdw blurRad="50800" dist="38100" dir="2700000" algn="tl" rotWithShape="0">
              <a:prstClr val="black">
                <a:alpha val="40000"/>
              </a:prstClr>
            </a:outerShdw>
          </a:effectLst>
        </p:grpSpPr>
        <p:sp>
          <p:nvSpPr>
            <p:cNvPr id="10" name="TextBox 9">
              <a:extLst>
                <a:ext uri="{FF2B5EF4-FFF2-40B4-BE49-F238E27FC236}">
                  <a16:creationId xmlns:a16="http://schemas.microsoft.com/office/drawing/2014/main" id="{681B8686-ACE6-D769-502F-A1FB4246E389}"/>
                </a:ext>
              </a:extLst>
            </p:cNvPr>
            <p:cNvSpPr txBox="1"/>
            <p:nvPr/>
          </p:nvSpPr>
          <p:spPr>
            <a:xfrm>
              <a:off x="2327052" y="2123618"/>
              <a:ext cx="1255936" cy="600435"/>
            </a:xfrm>
            <a:prstGeom prst="rect">
              <a:avLst/>
            </a:prstGeom>
            <a:solidFill>
              <a:schemeClr val="bg1">
                <a:lumMod val="95000"/>
              </a:schemeClr>
            </a:solidFill>
            <a:effectLst/>
          </p:spPr>
          <p:txBody>
            <a:bodyPr wrap="square" lIns="89642" tIns="44821" rIns="89642" bIns="44821"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Trigger</a:t>
              </a:r>
            </a:p>
          </p:txBody>
        </p:sp>
        <p:sp>
          <p:nvSpPr>
            <p:cNvPr id="11" name="TextBox 10">
              <a:extLst>
                <a:ext uri="{FF2B5EF4-FFF2-40B4-BE49-F238E27FC236}">
                  <a16:creationId xmlns:a16="http://schemas.microsoft.com/office/drawing/2014/main" id="{21A23063-DB37-B83C-2F83-0C713093E6AC}"/>
                </a:ext>
              </a:extLst>
            </p:cNvPr>
            <p:cNvSpPr txBox="1"/>
            <p:nvPr/>
          </p:nvSpPr>
          <p:spPr>
            <a:xfrm>
              <a:off x="2327052" y="2123618"/>
              <a:ext cx="44821" cy="600435"/>
            </a:xfrm>
            <a:prstGeom prst="rect">
              <a:avLst/>
            </a:prstGeom>
            <a:solidFill>
              <a:schemeClr val="accent2"/>
            </a:solidFill>
            <a:ln>
              <a:noFill/>
            </a:ln>
          </p:spPr>
          <p:txBody>
            <a:bodyPr wrap="square" lIns="89642" tIns="44821" rIns="89642" bIns="44821"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mj-lt"/>
                <a:ea typeface="+mn-ea"/>
                <a:cs typeface="+mn-cs"/>
              </a:endParaRPr>
            </a:p>
          </p:txBody>
        </p:sp>
        <p:sp>
          <p:nvSpPr>
            <p:cNvPr id="12" name="TextBox 11">
              <a:extLst>
                <a:ext uri="{FF2B5EF4-FFF2-40B4-BE49-F238E27FC236}">
                  <a16:creationId xmlns:a16="http://schemas.microsoft.com/office/drawing/2014/main" id="{54A414B7-5E60-E286-E595-7775CA97F7CD}"/>
                </a:ext>
              </a:extLst>
            </p:cNvPr>
            <p:cNvSpPr txBox="1"/>
            <p:nvPr/>
          </p:nvSpPr>
          <p:spPr>
            <a:xfrm>
              <a:off x="3538166" y="2123618"/>
              <a:ext cx="44821" cy="600435"/>
            </a:xfrm>
            <a:prstGeom prst="rect">
              <a:avLst/>
            </a:prstGeom>
            <a:solidFill>
              <a:schemeClr val="accent2"/>
            </a:solidFill>
            <a:ln>
              <a:noFill/>
            </a:ln>
          </p:spPr>
          <p:txBody>
            <a:bodyPr wrap="square" lIns="89642" tIns="44821" rIns="89642" bIns="44821"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mj-lt"/>
                <a:ea typeface="+mn-ea"/>
                <a:cs typeface="+mn-cs"/>
              </a:endParaRPr>
            </a:p>
          </p:txBody>
        </p:sp>
      </p:grpSp>
      <p:grpSp>
        <p:nvGrpSpPr>
          <p:cNvPr id="13" name="Group 12">
            <a:extLst>
              <a:ext uri="{FF2B5EF4-FFF2-40B4-BE49-F238E27FC236}">
                <a16:creationId xmlns:a16="http://schemas.microsoft.com/office/drawing/2014/main" id="{98273AF7-E0BD-2E2C-AC39-06ACACFC3D7D}"/>
              </a:ext>
              <a:ext uri="{C183D7F6-B498-43B3-948B-1728B52AA6E4}">
                <adec:decorative xmlns:adec="http://schemas.microsoft.com/office/drawing/2017/decorative" val="1"/>
              </a:ext>
            </a:extLst>
          </p:cNvPr>
          <p:cNvGrpSpPr/>
          <p:nvPr/>
        </p:nvGrpSpPr>
        <p:grpSpPr>
          <a:xfrm>
            <a:off x="1211014" y="3500345"/>
            <a:ext cx="1255936" cy="600435"/>
            <a:chOff x="2327051" y="2991415"/>
            <a:chExt cx="1255936" cy="600435"/>
          </a:xfrm>
          <a:effectLst>
            <a:outerShdw blurRad="50800" dist="38100" dir="2700000" algn="tl" rotWithShape="0">
              <a:prstClr val="black">
                <a:alpha val="40000"/>
              </a:prstClr>
            </a:outerShdw>
          </a:effectLst>
        </p:grpSpPr>
        <p:sp>
          <p:nvSpPr>
            <p:cNvPr id="14" name="TextBox 13">
              <a:extLst>
                <a:ext uri="{FF2B5EF4-FFF2-40B4-BE49-F238E27FC236}">
                  <a16:creationId xmlns:a16="http://schemas.microsoft.com/office/drawing/2014/main" id="{955825C4-716C-1C0C-7389-93D3AE6B3FE8}"/>
                </a:ext>
              </a:extLst>
            </p:cNvPr>
            <p:cNvSpPr txBox="1"/>
            <p:nvPr/>
          </p:nvSpPr>
          <p:spPr>
            <a:xfrm>
              <a:off x="2327051" y="2991415"/>
              <a:ext cx="1255936" cy="600435"/>
            </a:xfrm>
            <a:prstGeom prst="rect">
              <a:avLst/>
            </a:prstGeom>
            <a:solidFill>
              <a:schemeClr val="bg1">
                <a:lumMod val="95000"/>
              </a:schemeClr>
            </a:solidFill>
            <a:effectLst/>
          </p:spPr>
          <p:txBody>
            <a:bodyPr wrap="square" lIns="89642" tIns="44821" rIns="89642" bIns="44821" rtlCol="0" anchor="ctr" anchorCtr="0">
              <a:noAutofit/>
            </a:bodyPr>
            <a:lstStyle>
              <a:defPPr>
                <a:defRPr lang="en-US"/>
              </a:defPPr>
              <a:lvl1pPr algn="ctr" defTabSz="914367">
                <a:defRPr sz="1400">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Action</a:t>
              </a:r>
            </a:p>
          </p:txBody>
        </p:sp>
        <p:sp>
          <p:nvSpPr>
            <p:cNvPr id="15" name="TextBox 14">
              <a:extLst>
                <a:ext uri="{FF2B5EF4-FFF2-40B4-BE49-F238E27FC236}">
                  <a16:creationId xmlns:a16="http://schemas.microsoft.com/office/drawing/2014/main" id="{B02A0FF3-AE9C-83E8-9B84-7DCBAD1B7C01}"/>
                </a:ext>
              </a:extLst>
            </p:cNvPr>
            <p:cNvSpPr txBox="1"/>
            <p:nvPr/>
          </p:nvSpPr>
          <p:spPr>
            <a:xfrm>
              <a:off x="2327052" y="2991415"/>
              <a:ext cx="44821" cy="600435"/>
            </a:xfrm>
            <a:prstGeom prst="rect">
              <a:avLst/>
            </a:prstGeom>
            <a:solidFill>
              <a:schemeClr val="accent2"/>
            </a:solidFill>
            <a:ln>
              <a:noFill/>
            </a:ln>
          </p:spPr>
          <p:txBody>
            <a:bodyPr wrap="square" lIns="89642" tIns="44821" rIns="89642" bIns="44821"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mj-lt"/>
                <a:ea typeface="+mn-ea"/>
                <a:cs typeface="+mn-cs"/>
              </a:endParaRPr>
            </a:p>
          </p:txBody>
        </p:sp>
        <p:sp>
          <p:nvSpPr>
            <p:cNvPr id="16" name="TextBox 15">
              <a:extLst>
                <a:ext uri="{FF2B5EF4-FFF2-40B4-BE49-F238E27FC236}">
                  <a16:creationId xmlns:a16="http://schemas.microsoft.com/office/drawing/2014/main" id="{7ED8FEF4-0E9F-8F04-54A4-F23F122EC1F9}"/>
                </a:ext>
              </a:extLst>
            </p:cNvPr>
            <p:cNvSpPr txBox="1"/>
            <p:nvPr/>
          </p:nvSpPr>
          <p:spPr>
            <a:xfrm>
              <a:off x="3538166" y="2991415"/>
              <a:ext cx="44821" cy="600435"/>
            </a:xfrm>
            <a:prstGeom prst="rect">
              <a:avLst/>
            </a:prstGeom>
            <a:solidFill>
              <a:schemeClr val="accent2"/>
            </a:solidFill>
            <a:ln>
              <a:noFill/>
            </a:ln>
          </p:spPr>
          <p:txBody>
            <a:bodyPr wrap="square" lIns="89642" tIns="44821" rIns="89642" bIns="44821"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mj-lt"/>
                <a:ea typeface="+mn-ea"/>
                <a:cs typeface="+mn-cs"/>
              </a:endParaRPr>
            </a:p>
          </p:txBody>
        </p:sp>
      </p:grpSp>
      <p:grpSp>
        <p:nvGrpSpPr>
          <p:cNvPr id="19" name="Group 18">
            <a:extLst>
              <a:ext uri="{FF2B5EF4-FFF2-40B4-BE49-F238E27FC236}">
                <a16:creationId xmlns:a16="http://schemas.microsoft.com/office/drawing/2014/main" id="{641B492A-A038-EE6D-D0ED-8A730CF899B8}"/>
              </a:ext>
              <a:ext uri="{C183D7F6-B498-43B3-948B-1728B52AA6E4}">
                <adec:decorative xmlns:adec="http://schemas.microsoft.com/office/drawing/2017/decorative" val="1"/>
              </a:ext>
            </a:extLst>
          </p:cNvPr>
          <p:cNvGrpSpPr/>
          <p:nvPr/>
        </p:nvGrpSpPr>
        <p:grpSpPr>
          <a:xfrm>
            <a:off x="1211015" y="4535783"/>
            <a:ext cx="1255936" cy="600435"/>
            <a:chOff x="2327052" y="3859213"/>
            <a:chExt cx="1255936" cy="600435"/>
          </a:xfrm>
          <a:effectLst>
            <a:outerShdw blurRad="50800" dist="38100" dir="2700000" algn="tl" rotWithShape="0">
              <a:prstClr val="black">
                <a:alpha val="40000"/>
              </a:prstClr>
            </a:outerShdw>
          </a:effectLst>
        </p:grpSpPr>
        <p:sp>
          <p:nvSpPr>
            <p:cNvPr id="20" name="TextBox 19">
              <a:extLst>
                <a:ext uri="{FF2B5EF4-FFF2-40B4-BE49-F238E27FC236}">
                  <a16:creationId xmlns:a16="http://schemas.microsoft.com/office/drawing/2014/main" id="{08CFAAE2-E46B-2E58-2AF8-5719A6237A61}"/>
                </a:ext>
              </a:extLst>
            </p:cNvPr>
            <p:cNvSpPr txBox="1"/>
            <p:nvPr/>
          </p:nvSpPr>
          <p:spPr>
            <a:xfrm>
              <a:off x="2327052" y="3859213"/>
              <a:ext cx="1255936" cy="600435"/>
            </a:xfrm>
            <a:prstGeom prst="rect">
              <a:avLst/>
            </a:prstGeom>
            <a:solidFill>
              <a:schemeClr val="bg1">
                <a:lumMod val="95000"/>
              </a:schemeClr>
            </a:solidFill>
            <a:effectLst/>
          </p:spPr>
          <p:txBody>
            <a:bodyPr wrap="square" lIns="89642" tIns="44821" rIns="89642" bIns="44821" rtlCol="0" anchor="ctr" anchorCtr="0">
              <a:noAutofit/>
            </a:bodyPr>
            <a:lstStyle>
              <a:defPPr>
                <a:defRPr lang="en-US"/>
              </a:defPPr>
              <a:lvl1pPr algn="ctr" defTabSz="914367">
                <a:defRPr sz="1400">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Conditional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Logic</a:t>
              </a:r>
            </a:p>
          </p:txBody>
        </p:sp>
        <p:sp>
          <p:nvSpPr>
            <p:cNvPr id="21" name="TextBox 20">
              <a:extLst>
                <a:ext uri="{FF2B5EF4-FFF2-40B4-BE49-F238E27FC236}">
                  <a16:creationId xmlns:a16="http://schemas.microsoft.com/office/drawing/2014/main" id="{0DD50B4A-5E1A-6CAD-7FE8-891CCC089CBD}"/>
                </a:ext>
              </a:extLst>
            </p:cNvPr>
            <p:cNvSpPr txBox="1"/>
            <p:nvPr/>
          </p:nvSpPr>
          <p:spPr>
            <a:xfrm>
              <a:off x="2327052" y="3859213"/>
              <a:ext cx="44821" cy="600435"/>
            </a:xfrm>
            <a:prstGeom prst="rect">
              <a:avLst/>
            </a:prstGeom>
            <a:solidFill>
              <a:schemeClr val="accent2"/>
            </a:solidFill>
            <a:ln>
              <a:noFill/>
            </a:ln>
          </p:spPr>
          <p:txBody>
            <a:bodyPr wrap="square" lIns="89642" tIns="44821" rIns="89642" bIns="44821"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mj-lt"/>
                <a:ea typeface="+mn-ea"/>
                <a:cs typeface="+mn-cs"/>
              </a:endParaRPr>
            </a:p>
          </p:txBody>
        </p:sp>
        <p:sp>
          <p:nvSpPr>
            <p:cNvPr id="22" name="TextBox 21">
              <a:extLst>
                <a:ext uri="{FF2B5EF4-FFF2-40B4-BE49-F238E27FC236}">
                  <a16:creationId xmlns:a16="http://schemas.microsoft.com/office/drawing/2014/main" id="{4BA45AA9-ABE0-88BB-C9C1-3ABCED3C4EEE}"/>
                </a:ext>
              </a:extLst>
            </p:cNvPr>
            <p:cNvSpPr txBox="1"/>
            <p:nvPr/>
          </p:nvSpPr>
          <p:spPr>
            <a:xfrm>
              <a:off x="3538166" y="3859213"/>
              <a:ext cx="44821" cy="600435"/>
            </a:xfrm>
            <a:prstGeom prst="rect">
              <a:avLst/>
            </a:prstGeom>
            <a:solidFill>
              <a:schemeClr val="accent2"/>
            </a:solidFill>
            <a:ln>
              <a:noFill/>
            </a:ln>
          </p:spPr>
          <p:txBody>
            <a:bodyPr wrap="square" lIns="89642" tIns="44821" rIns="89642" bIns="44821"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mj-lt"/>
                <a:ea typeface="+mn-ea"/>
                <a:cs typeface="+mn-cs"/>
              </a:endParaRPr>
            </a:p>
          </p:txBody>
        </p:sp>
      </p:grpSp>
      <p:cxnSp>
        <p:nvCxnSpPr>
          <p:cNvPr id="17" name="Straight Arrow Connector 8">
            <a:extLst>
              <a:ext uri="{FF2B5EF4-FFF2-40B4-BE49-F238E27FC236}">
                <a16:creationId xmlns:a16="http://schemas.microsoft.com/office/drawing/2014/main" id="{973045E5-FABE-7790-396C-934AEAAF56EF}"/>
              </a:ext>
              <a:ext uri="{C183D7F6-B498-43B3-948B-1728B52AA6E4}">
                <adec:decorative xmlns:adec="http://schemas.microsoft.com/office/drawing/2017/decorative" val="1"/>
              </a:ext>
            </a:extLst>
          </p:cNvPr>
          <p:cNvCxnSpPr>
            <a:cxnSpLocks/>
          </p:cNvCxnSpPr>
          <p:nvPr/>
        </p:nvCxnSpPr>
        <p:spPr>
          <a:xfrm flipV="1">
            <a:off x="2466950" y="3429000"/>
            <a:ext cx="4372000" cy="371564"/>
          </a:xfrm>
          <a:prstGeom prst="bentConnector3">
            <a:avLst>
              <a:gd name="adj1" fmla="val 50000"/>
            </a:avLst>
          </a:prstGeom>
          <a:ln w="1905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1">
            <a:extLst>
              <a:ext uri="{FF2B5EF4-FFF2-40B4-BE49-F238E27FC236}">
                <a16:creationId xmlns:a16="http://schemas.microsoft.com/office/drawing/2014/main" id="{C66A6F71-AF37-82C3-A637-2CEC053A0E18}"/>
              </a:ext>
              <a:ext uri="{C183D7F6-B498-43B3-948B-1728B52AA6E4}">
                <adec:decorative xmlns:adec="http://schemas.microsoft.com/office/drawing/2017/decorative" val="1"/>
              </a:ext>
            </a:extLst>
          </p:cNvPr>
          <p:cNvCxnSpPr>
            <a:cxnSpLocks/>
          </p:cNvCxnSpPr>
          <p:nvPr/>
        </p:nvCxnSpPr>
        <p:spPr>
          <a:xfrm flipV="1">
            <a:off x="2466950" y="4176695"/>
            <a:ext cx="3800500" cy="659308"/>
          </a:xfrm>
          <a:prstGeom prst="bentConnector3">
            <a:avLst>
              <a:gd name="adj1" fmla="val 50000"/>
            </a:avLst>
          </a:prstGeom>
          <a:ln w="1905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8">
            <a:extLst>
              <a:ext uri="{FF2B5EF4-FFF2-40B4-BE49-F238E27FC236}">
                <a16:creationId xmlns:a16="http://schemas.microsoft.com/office/drawing/2014/main" id="{4E2183A8-3FAD-6923-0416-BEF63C24FACE}"/>
              </a:ext>
              <a:ext uri="{C183D7F6-B498-43B3-948B-1728B52AA6E4}">
                <adec:decorative xmlns:adec="http://schemas.microsoft.com/office/drawing/2017/decorative" val="1"/>
              </a:ext>
            </a:extLst>
          </p:cNvPr>
          <p:cNvCxnSpPr>
            <a:cxnSpLocks/>
          </p:cNvCxnSpPr>
          <p:nvPr/>
        </p:nvCxnSpPr>
        <p:spPr>
          <a:xfrm>
            <a:off x="2511771" y="2681305"/>
            <a:ext cx="4300509" cy="299660"/>
          </a:xfrm>
          <a:prstGeom prst="bentConnector3">
            <a:avLst>
              <a:gd name="adj1" fmla="val 50000"/>
            </a:avLst>
          </a:prstGeom>
          <a:ln w="1905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974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1128-9B1E-8683-32B4-4C8A43DEC58F}"/>
              </a:ext>
            </a:extLst>
          </p:cNvPr>
          <p:cNvSpPr>
            <a:spLocks noGrp="1"/>
          </p:cNvSpPr>
          <p:nvPr>
            <p:ph type="title"/>
          </p:nvPr>
        </p:nvSpPr>
        <p:spPr/>
        <p:txBody>
          <a:bodyPr/>
          <a:lstStyle/>
          <a:p>
            <a:r>
              <a:rPr lang="en-AU"/>
              <a:t>Testing Tips &amp; Traps (1 of 2)</a:t>
            </a:r>
            <a:endParaRPr lang="en-US"/>
          </a:p>
        </p:txBody>
      </p:sp>
      <p:sp>
        <p:nvSpPr>
          <p:cNvPr id="3" name="Oval 2">
            <a:extLst>
              <a:ext uri="{FF2B5EF4-FFF2-40B4-BE49-F238E27FC236}">
                <a16:creationId xmlns:a16="http://schemas.microsoft.com/office/drawing/2014/main" id="{2323B9EF-2CD8-AD3D-C61D-78FED84F2FC4}"/>
              </a:ext>
              <a:ext uri="{C183D7F6-B498-43B3-948B-1728B52AA6E4}">
                <adec:decorative xmlns:adec="http://schemas.microsoft.com/office/drawing/2017/decorative" val="0"/>
              </a:ext>
            </a:extLst>
          </p:cNvPr>
          <p:cNvSpPr>
            <a:spLocks/>
          </p:cNvSpPr>
          <p:nvPr/>
        </p:nvSpPr>
        <p:spPr bwMode="auto">
          <a:xfrm>
            <a:off x="623900" y="12475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4" name="Content Placeholder 5">
            <a:extLst>
              <a:ext uri="{FF2B5EF4-FFF2-40B4-BE49-F238E27FC236}">
                <a16:creationId xmlns:a16="http://schemas.microsoft.com/office/drawing/2014/main" id="{0653E104-F862-5CB5-5518-8A334DEA7372}"/>
              </a:ext>
            </a:extLst>
          </p:cNvPr>
          <p:cNvSpPr txBox="1">
            <a:spLocks/>
          </p:cNvSpPr>
          <p:nvPr/>
        </p:nvSpPr>
        <p:spPr>
          <a:xfrm>
            <a:off x="1319213" y="1247533"/>
            <a:ext cx="10282525" cy="2200602"/>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200"/>
              <a:t>Prior runs</a:t>
            </a:r>
          </a:p>
          <a:p>
            <a:pPr marL="342900" lvl="1" indent="-228600">
              <a:spcBef>
                <a:spcPts val="600"/>
              </a:spcBef>
            </a:pPr>
            <a:r>
              <a:rPr lang="en-GB" sz="2000"/>
              <a:t>Filtering of scope in the Microsoft Dataverse trigger is not performed </a:t>
            </a:r>
          </a:p>
          <a:p>
            <a:pPr marL="342900" lvl="1" indent="-228600">
              <a:spcBef>
                <a:spcPts val="600"/>
              </a:spcBef>
            </a:pPr>
            <a:r>
              <a:rPr lang="en-GB" sz="2000"/>
              <a:t>Most helpful when a failure occurs (keep rerunning the failed record)</a:t>
            </a:r>
          </a:p>
          <a:p>
            <a:pPr marL="342900" lvl="1" indent="-228600">
              <a:spcBef>
                <a:spcPts val="600"/>
              </a:spcBef>
            </a:pPr>
            <a:r>
              <a:rPr lang="en-GB" sz="2000"/>
              <a:t>Danger of stale data, especially dates</a:t>
            </a:r>
          </a:p>
          <a:p>
            <a:pPr marL="800100" lvl="2" indent="-250825">
              <a:spcBef>
                <a:spcPts val="600"/>
              </a:spcBef>
              <a:buFont typeface="Segoe UI" panose="020B0502040204020203" pitchFamily="34" charset="0"/>
              <a:buChar char="–"/>
            </a:pPr>
            <a:r>
              <a:rPr lang="en-GB" sz="1800">
                <a:latin typeface="+mn-lt"/>
              </a:rPr>
              <a:t>Don’t rely on timestamps</a:t>
            </a:r>
          </a:p>
          <a:p>
            <a:pPr marL="800100" lvl="2" indent="-250825">
              <a:spcBef>
                <a:spcPts val="600"/>
              </a:spcBef>
              <a:buFont typeface="Segoe UI" panose="020B0502040204020203" pitchFamily="34" charset="0"/>
              <a:buChar char="–"/>
            </a:pPr>
            <a:r>
              <a:rPr lang="en-AU" sz="1800">
                <a:latin typeface="+mn-lt"/>
              </a:rPr>
              <a:t>Watch out for relative dates (stale data)</a:t>
            </a:r>
            <a:endParaRPr lang="en-GB" sz="1800">
              <a:latin typeface="+mn-lt"/>
            </a:endParaRPr>
          </a:p>
        </p:txBody>
      </p:sp>
      <p:sp>
        <p:nvSpPr>
          <p:cNvPr id="5" name="Oval 4">
            <a:extLst>
              <a:ext uri="{FF2B5EF4-FFF2-40B4-BE49-F238E27FC236}">
                <a16:creationId xmlns:a16="http://schemas.microsoft.com/office/drawing/2014/main" id="{B1099632-FFB8-AEAA-8BE5-084D5204CD9B}"/>
              </a:ext>
              <a:ext uri="{C183D7F6-B498-43B3-948B-1728B52AA6E4}">
                <adec:decorative xmlns:adec="http://schemas.microsoft.com/office/drawing/2017/decorative" val="0"/>
              </a:ext>
            </a:extLst>
          </p:cNvPr>
          <p:cNvSpPr>
            <a:spLocks/>
          </p:cNvSpPr>
          <p:nvPr/>
        </p:nvSpPr>
        <p:spPr bwMode="auto">
          <a:xfrm>
            <a:off x="623900" y="3854997"/>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6" name="Content Placeholder 5">
            <a:extLst>
              <a:ext uri="{FF2B5EF4-FFF2-40B4-BE49-F238E27FC236}">
                <a16:creationId xmlns:a16="http://schemas.microsoft.com/office/drawing/2014/main" id="{44A173C4-944B-60FD-8F79-48930DF77273}"/>
              </a:ext>
            </a:extLst>
          </p:cNvPr>
          <p:cNvSpPr txBox="1">
            <a:spLocks/>
          </p:cNvSpPr>
          <p:nvPr/>
        </p:nvSpPr>
        <p:spPr>
          <a:xfrm>
            <a:off x="1319213" y="3854997"/>
            <a:ext cx="10282525" cy="1107996"/>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200"/>
              <a:t>Runaway flows </a:t>
            </a:r>
          </a:p>
          <a:p>
            <a:pPr marL="342900" lvl="1" indent="-228600">
              <a:spcBef>
                <a:spcPts val="600"/>
              </a:spcBef>
            </a:pPr>
            <a:r>
              <a:rPr lang="en-GB" sz="2000"/>
              <a:t>Flows triggering themselves</a:t>
            </a:r>
          </a:p>
          <a:p>
            <a:pPr marL="342900" lvl="1" indent="-228600">
              <a:spcBef>
                <a:spcPts val="600"/>
              </a:spcBef>
            </a:pPr>
            <a:r>
              <a:rPr lang="en-GB" sz="2000"/>
              <a:t>Infinite loops</a:t>
            </a:r>
          </a:p>
        </p:txBody>
      </p:sp>
    </p:spTree>
    <p:extLst>
      <p:ext uri="{BB962C8B-B14F-4D97-AF65-F5344CB8AC3E}">
        <p14:creationId xmlns:p14="http://schemas.microsoft.com/office/powerpoint/2010/main" val="36898009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9CEC-0AD8-3E42-FE8A-9AD868C924ED}"/>
              </a:ext>
            </a:extLst>
          </p:cNvPr>
          <p:cNvSpPr>
            <a:spLocks noGrp="1"/>
          </p:cNvSpPr>
          <p:nvPr>
            <p:ph type="title"/>
          </p:nvPr>
        </p:nvSpPr>
        <p:spPr/>
        <p:txBody>
          <a:bodyPr/>
          <a:lstStyle/>
          <a:p>
            <a:r>
              <a:rPr lang="en-AU"/>
              <a:t>Testing Tips &amp; Traps (2 of 2)</a:t>
            </a:r>
            <a:endParaRPr lang="en-US"/>
          </a:p>
        </p:txBody>
      </p:sp>
      <p:sp>
        <p:nvSpPr>
          <p:cNvPr id="3" name="Oval 2">
            <a:extLst>
              <a:ext uri="{FF2B5EF4-FFF2-40B4-BE49-F238E27FC236}">
                <a16:creationId xmlns:a16="http://schemas.microsoft.com/office/drawing/2014/main" id="{B3FCA137-E5B9-FBCF-FC78-D2B89403ADE9}"/>
              </a:ext>
              <a:ext uri="{C183D7F6-B498-43B3-948B-1728B52AA6E4}">
                <adec:decorative xmlns:adec="http://schemas.microsoft.com/office/drawing/2017/decorative" val="0"/>
              </a:ext>
            </a:extLst>
          </p:cNvPr>
          <p:cNvSpPr>
            <a:spLocks/>
          </p:cNvSpPr>
          <p:nvPr/>
        </p:nvSpPr>
        <p:spPr bwMode="auto">
          <a:xfrm>
            <a:off x="623900" y="12475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4" name="Content Placeholder 5">
            <a:extLst>
              <a:ext uri="{FF2B5EF4-FFF2-40B4-BE49-F238E27FC236}">
                <a16:creationId xmlns:a16="http://schemas.microsoft.com/office/drawing/2014/main" id="{F90F410F-D641-A29C-DE3D-C015973175B0}"/>
              </a:ext>
            </a:extLst>
          </p:cNvPr>
          <p:cNvSpPr txBox="1">
            <a:spLocks/>
          </p:cNvSpPr>
          <p:nvPr/>
        </p:nvSpPr>
        <p:spPr>
          <a:xfrm>
            <a:off x="1319213" y="1247533"/>
            <a:ext cx="10282525" cy="1492716"/>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AU" sz="2200"/>
              <a:t>Test with realistic data </a:t>
            </a:r>
          </a:p>
          <a:p>
            <a:pPr marL="376238" lvl="1" indent="-214313">
              <a:spcBef>
                <a:spcPts val="600"/>
              </a:spcBef>
            </a:pPr>
            <a:r>
              <a:rPr lang="en-AU" sz="2000"/>
              <a:t>Data sets are either too large or too small</a:t>
            </a:r>
          </a:p>
          <a:p>
            <a:pPr marL="376238" lvl="1" indent="-214313">
              <a:spcBef>
                <a:spcPts val="600"/>
              </a:spcBef>
            </a:pPr>
            <a:r>
              <a:rPr lang="en-AU" sz="2000"/>
              <a:t>Loops (set appropriate counts and timeouts)</a:t>
            </a:r>
          </a:p>
          <a:p>
            <a:pPr marL="376238" lvl="1" indent="-214313">
              <a:spcBef>
                <a:spcPts val="600"/>
              </a:spcBef>
            </a:pPr>
            <a:r>
              <a:rPr lang="en-AU" sz="2000"/>
              <a:t>Data validation</a:t>
            </a:r>
          </a:p>
        </p:txBody>
      </p:sp>
      <p:sp>
        <p:nvSpPr>
          <p:cNvPr id="6" name="Oval 5">
            <a:extLst>
              <a:ext uri="{FF2B5EF4-FFF2-40B4-BE49-F238E27FC236}">
                <a16:creationId xmlns:a16="http://schemas.microsoft.com/office/drawing/2014/main" id="{825D7089-F9E7-C473-A3E1-14CCFDB6EDF3}"/>
              </a:ext>
              <a:ext uri="{C183D7F6-B498-43B3-948B-1728B52AA6E4}">
                <adec:decorative xmlns:adec="http://schemas.microsoft.com/office/drawing/2017/decorative" val="0"/>
              </a:ext>
            </a:extLst>
          </p:cNvPr>
          <p:cNvSpPr>
            <a:spLocks/>
          </p:cNvSpPr>
          <p:nvPr/>
        </p:nvSpPr>
        <p:spPr bwMode="auto">
          <a:xfrm>
            <a:off x="623900" y="308209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7" name="Content Placeholder 5">
            <a:extLst>
              <a:ext uri="{FF2B5EF4-FFF2-40B4-BE49-F238E27FC236}">
                <a16:creationId xmlns:a16="http://schemas.microsoft.com/office/drawing/2014/main" id="{D9192357-59C0-8DB0-842D-F6AEDC929D0A}"/>
              </a:ext>
            </a:extLst>
          </p:cNvPr>
          <p:cNvSpPr txBox="1">
            <a:spLocks/>
          </p:cNvSpPr>
          <p:nvPr/>
        </p:nvSpPr>
        <p:spPr>
          <a:xfrm>
            <a:off x="1319213" y="3082093"/>
            <a:ext cx="10282525" cy="1492716"/>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AU" sz="2200"/>
              <a:t>Be careful testing with live services</a:t>
            </a:r>
          </a:p>
          <a:p>
            <a:pPr marL="376238" lvl="1" indent="-214313">
              <a:spcBef>
                <a:spcPts val="600"/>
              </a:spcBef>
            </a:pPr>
            <a:r>
              <a:rPr lang="en-AU" sz="2000"/>
              <a:t>Financials, notifications, real customers</a:t>
            </a:r>
          </a:p>
          <a:p>
            <a:pPr marL="376238" lvl="1" indent="-214313">
              <a:spcBef>
                <a:spcPts val="600"/>
              </a:spcBef>
            </a:pPr>
            <a:r>
              <a:rPr lang="en-AU" sz="2000"/>
              <a:t>Have to compensate transactions or perform a clean up</a:t>
            </a:r>
          </a:p>
          <a:p>
            <a:pPr marL="376238" lvl="1" indent="-214313">
              <a:spcBef>
                <a:spcPts val="600"/>
              </a:spcBef>
            </a:pPr>
            <a:r>
              <a:rPr lang="en-AU" sz="2000"/>
              <a:t>Use mock services if using custom connectors</a:t>
            </a:r>
          </a:p>
        </p:txBody>
      </p:sp>
      <p:sp>
        <p:nvSpPr>
          <p:cNvPr id="8" name="Oval 7">
            <a:extLst>
              <a:ext uri="{FF2B5EF4-FFF2-40B4-BE49-F238E27FC236}">
                <a16:creationId xmlns:a16="http://schemas.microsoft.com/office/drawing/2014/main" id="{E959EBCB-2340-82D2-1341-BB0B6A95161F}"/>
              </a:ext>
              <a:ext uri="{C183D7F6-B498-43B3-948B-1728B52AA6E4}">
                <adec:decorative xmlns:adec="http://schemas.microsoft.com/office/drawing/2017/decorative" val="0"/>
              </a:ext>
            </a:extLst>
          </p:cNvPr>
          <p:cNvSpPr>
            <a:spLocks/>
          </p:cNvSpPr>
          <p:nvPr/>
        </p:nvSpPr>
        <p:spPr bwMode="auto">
          <a:xfrm>
            <a:off x="623900" y="4950746"/>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9" name="Content Placeholder 5">
            <a:extLst>
              <a:ext uri="{FF2B5EF4-FFF2-40B4-BE49-F238E27FC236}">
                <a16:creationId xmlns:a16="http://schemas.microsoft.com/office/drawing/2014/main" id="{6CD3AD7C-1873-987E-69D3-6C107C508229}"/>
              </a:ext>
            </a:extLst>
          </p:cNvPr>
          <p:cNvSpPr txBox="1">
            <a:spLocks/>
          </p:cNvSpPr>
          <p:nvPr/>
        </p:nvSpPr>
        <p:spPr>
          <a:xfrm>
            <a:off x="1319213" y="4950746"/>
            <a:ext cx="10282525" cy="723275"/>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200"/>
              <a:t>Testing changing the results </a:t>
            </a:r>
          </a:p>
          <a:p>
            <a:pPr marL="376238" lvl="1" indent="-214313">
              <a:spcBef>
                <a:spcPts val="600"/>
              </a:spcBef>
            </a:pPr>
            <a:r>
              <a:rPr lang="en-GB" sz="2000"/>
              <a:t>Ensure the starting point for repeatable testing</a:t>
            </a:r>
          </a:p>
        </p:txBody>
      </p:sp>
    </p:spTree>
    <p:extLst>
      <p:ext uri="{BB962C8B-B14F-4D97-AF65-F5344CB8AC3E}">
        <p14:creationId xmlns:p14="http://schemas.microsoft.com/office/powerpoint/2010/main" val="315900939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7F22-6D5B-08E7-60E1-E18C85BBE112}"/>
              </a:ext>
            </a:extLst>
          </p:cNvPr>
          <p:cNvSpPr>
            <a:spLocks noGrp="1"/>
          </p:cNvSpPr>
          <p:nvPr>
            <p:ph type="title"/>
          </p:nvPr>
        </p:nvSpPr>
        <p:spPr>
          <a:xfrm>
            <a:off x="588261" y="585216"/>
            <a:ext cx="4710689" cy="492443"/>
          </a:xfrm>
        </p:spPr>
        <p:txBody>
          <a:bodyPr/>
          <a:lstStyle/>
          <a:p>
            <a:r>
              <a:rPr lang="en-AU"/>
              <a:t>Static Results</a:t>
            </a:r>
            <a:endParaRPr lang="en-US"/>
          </a:p>
        </p:txBody>
      </p:sp>
      <p:sp>
        <p:nvSpPr>
          <p:cNvPr id="4" name="Text Placeholder 3">
            <a:extLst>
              <a:ext uri="{FF2B5EF4-FFF2-40B4-BE49-F238E27FC236}">
                <a16:creationId xmlns:a16="http://schemas.microsoft.com/office/drawing/2014/main" id="{40A6E099-C25A-7FFE-B6E2-09DCA7FA3A12}"/>
              </a:ext>
            </a:extLst>
          </p:cNvPr>
          <p:cNvSpPr>
            <a:spLocks noGrp="1"/>
          </p:cNvSpPr>
          <p:nvPr>
            <p:ph type="body" sz="quarter" idx="16"/>
          </p:nvPr>
        </p:nvSpPr>
        <p:spPr>
          <a:xfrm>
            <a:off x="584200" y="1121955"/>
            <a:ext cx="5346337" cy="5273238"/>
          </a:xfrm>
        </p:spPr>
        <p:txBody>
          <a:bodyPr>
            <a:spAutoFit/>
          </a:bodyPr>
          <a:lstStyle/>
          <a:p>
            <a:pPr marL="196850" indent="-196850">
              <a:spcBef>
                <a:spcPts val="200"/>
              </a:spcBef>
              <a:buFont typeface="Arial" panose="020B0604020202020204" pitchFamily="34" charset="0"/>
              <a:buChar char="•"/>
            </a:pPr>
            <a:r>
              <a:rPr lang="en-GB" sz="1800" b="0" i="0" dirty="0">
                <a:effectLst/>
                <a:latin typeface="+mn-lt"/>
              </a:rPr>
              <a:t>Doesn’t run the action, returns the static data</a:t>
            </a:r>
            <a:endParaRPr lang="en-AU" sz="1800" dirty="0">
              <a:latin typeface="+mn-lt"/>
            </a:endParaRPr>
          </a:p>
          <a:p>
            <a:pPr marL="196850" indent="-196850">
              <a:spcBef>
                <a:spcPts val="200"/>
              </a:spcBef>
              <a:buFont typeface="Arial" panose="020B0604020202020204" pitchFamily="34" charset="0"/>
              <a:buChar char="•"/>
            </a:pPr>
            <a:r>
              <a:rPr lang="en-AU" sz="1800" dirty="0">
                <a:latin typeface="+mn-lt"/>
              </a:rPr>
              <a:t>Where to use</a:t>
            </a:r>
          </a:p>
          <a:p>
            <a:pPr marL="628650" lvl="1" indent="-285750">
              <a:spcBef>
                <a:spcPts val="0"/>
              </a:spcBef>
              <a:spcAft>
                <a:spcPts val="200"/>
              </a:spcAft>
              <a:buFont typeface="Segoe UI" panose="020B0502040204020203" pitchFamily="34" charset="0"/>
              <a:buChar char="–"/>
              <a:tabLst>
                <a:tab pos="514350" algn="l"/>
              </a:tabLst>
            </a:pPr>
            <a:r>
              <a:rPr lang="en-AU" sz="1600" dirty="0"/>
              <a:t>Service is not ready</a:t>
            </a:r>
          </a:p>
          <a:p>
            <a:pPr marL="628650" lvl="1" indent="-285750">
              <a:spcBef>
                <a:spcPts val="0"/>
              </a:spcBef>
              <a:spcAft>
                <a:spcPts val="200"/>
              </a:spcAft>
              <a:buFont typeface="Segoe UI" panose="020B0502040204020203" pitchFamily="34" charset="0"/>
              <a:buChar char="–"/>
            </a:pPr>
            <a:r>
              <a:rPr lang="en-AU" sz="1600" dirty="0"/>
              <a:t>Costs</a:t>
            </a:r>
          </a:p>
          <a:p>
            <a:pPr marL="628650" lvl="1" indent="-285750">
              <a:spcBef>
                <a:spcPts val="0"/>
              </a:spcBef>
              <a:spcAft>
                <a:spcPts val="200"/>
              </a:spcAft>
              <a:buFont typeface="Segoe UI" panose="020B0502040204020203" pitchFamily="34" charset="0"/>
              <a:buChar char="–"/>
            </a:pPr>
            <a:r>
              <a:rPr lang="en-AU" sz="1600" dirty="0"/>
              <a:t>Throttling</a:t>
            </a:r>
          </a:p>
          <a:p>
            <a:pPr marL="628650" lvl="1" indent="-285750">
              <a:spcBef>
                <a:spcPts val="0"/>
              </a:spcBef>
              <a:spcAft>
                <a:spcPts val="200"/>
              </a:spcAft>
              <a:buFont typeface="Segoe UI" panose="020B0502040204020203" pitchFamily="34" charset="0"/>
              <a:buChar char="–"/>
            </a:pPr>
            <a:r>
              <a:rPr lang="en-AU" sz="1600" dirty="0"/>
              <a:t>Side-effects or irreversible actions</a:t>
            </a:r>
          </a:p>
          <a:p>
            <a:pPr marL="628650" lvl="1" indent="-285750">
              <a:spcBef>
                <a:spcPts val="0"/>
              </a:spcBef>
              <a:spcAft>
                <a:spcPts val="200"/>
              </a:spcAft>
              <a:buFont typeface="Segoe UI" panose="020B0502040204020203" pitchFamily="34" charset="0"/>
              <a:buChar char="–"/>
            </a:pPr>
            <a:r>
              <a:rPr lang="en-AU" sz="1600" dirty="0"/>
              <a:t>“Too reliable” – Negative path testing (service fails)</a:t>
            </a:r>
          </a:p>
          <a:p>
            <a:pPr marL="628650" lvl="1" indent="-285750">
              <a:spcBef>
                <a:spcPts val="0"/>
              </a:spcBef>
              <a:spcAft>
                <a:spcPts val="200"/>
              </a:spcAft>
              <a:buFont typeface="Segoe UI" panose="020B0502040204020203" pitchFamily="34" charset="0"/>
              <a:buChar char="–"/>
            </a:pPr>
            <a:r>
              <a:rPr lang="en-AU" sz="1600" dirty="0"/>
              <a:t>Results are volatile – Predictability in testing</a:t>
            </a:r>
          </a:p>
          <a:p>
            <a:pPr marL="196850" indent="-196850">
              <a:spcBef>
                <a:spcPts val="200"/>
              </a:spcBef>
              <a:buFont typeface="Arial" panose="020B0604020202020204" pitchFamily="34" charset="0"/>
              <a:buChar char="•"/>
            </a:pPr>
            <a:r>
              <a:rPr lang="en-AU" sz="1800" dirty="0">
                <a:latin typeface="+mn-lt"/>
              </a:rPr>
              <a:t>What can you do</a:t>
            </a:r>
          </a:p>
          <a:p>
            <a:pPr marL="628650" lvl="1" indent="-285750">
              <a:spcBef>
                <a:spcPts val="0"/>
              </a:spcBef>
              <a:spcAft>
                <a:spcPts val="200"/>
              </a:spcAft>
              <a:buFont typeface="Segoe UI" panose="020B0502040204020203" pitchFamily="34" charset="0"/>
              <a:buChar char="–"/>
            </a:pPr>
            <a:r>
              <a:rPr lang="en-AU" sz="1600" dirty="0"/>
              <a:t>Run different condition paths</a:t>
            </a:r>
          </a:p>
          <a:p>
            <a:pPr marL="628650" lvl="1" indent="-285750">
              <a:spcBef>
                <a:spcPts val="0"/>
              </a:spcBef>
              <a:spcAft>
                <a:spcPts val="200"/>
              </a:spcAft>
              <a:buFont typeface="Segoe UI" panose="020B0502040204020203" pitchFamily="34" charset="0"/>
              <a:buChar char="–"/>
            </a:pPr>
            <a:r>
              <a:rPr lang="en-AU" sz="1600" dirty="0"/>
              <a:t>Force errors</a:t>
            </a:r>
          </a:p>
          <a:p>
            <a:pPr marL="628650" lvl="1" indent="-285750">
              <a:spcBef>
                <a:spcPts val="0"/>
              </a:spcBef>
              <a:spcAft>
                <a:spcPts val="200"/>
              </a:spcAft>
              <a:buFont typeface="Segoe UI" panose="020B0502040204020203" pitchFamily="34" charset="0"/>
              <a:buChar char="–"/>
            </a:pPr>
            <a:r>
              <a:rPr lang="en-GB" sz="1600" dirty="0"/>
              <a:t>Provide specific message response bodies</a:t>
            </a:r>
          </a:p>
          <a:p>
            <a:pPr marL="628650" lvl="1" indent="-285750">
              <a:spcBef>
                <a:spcPts val="0"/>
              </a:spcBef>
              <a:spcAft>
                <a:spcPts val="200"/>
              </a:spcAft>
              <a:buFont typeface="Segoe UI" panose="020B0502040204020203" pitchFamily="34" charset="0"/>
              <a:buChar char="–"/>
            </a:pPr>
            <a:r>
              <a:rPr lang="en-GB" sz="1600" dirty="0"/>
              <a:t>Skip some steps</a:t>
            </a:r>
          </a:p>
          <a:p>
            <a:pPr marL="628650" lvl="1" indent="-285750">
              <a:spcBef>
                <a:spcPts val="0"/>
              </a:spcBef>
              <a:spcAft>
                <a:spcPts val="200"/>
              </a:spcAft>
              <a:buFont typeface="Segoe UI" panose="020B0502040204020203" pitchFamily="34" charset="0"/>
              <a:buChar char="–"/>
            </a:pPr>
            <a:r>
              <a:rPr lang="en-AU" sz="1600" dirty="0"/>
              <a:t>Reuse previous outputs from real </a:t>
            </a:r>
            <a:r>
              <a:rPr lang="en-AU" sz="1800" dirty="0"/>
              <a:t>runs</a:t>
            </a:r>
          </a:p>
          <a:p>
            <a:pPr marL="196850" indent="-196850" algn="l">
              <a:spcBef>
                <a:spcPts val="200"/>
              </a:spcBef>
              <a:buFont typeface="Arial" panose="020B0604020202020204" pitchFamily="34" charset="0"/>
              <a:buChar char="•"/>
            </a:pPr>
            <a:r>
              <a:rPr lang="en-GB" sz="1800" b="0" i="0" dirty="0">
                <a:effectLst/>
                <a:latin typeface="+mn-lt"/>
              </a:rPr>
              <a:t>Example</a:t>
            </a:r>
          </a:p>
          <a:p>
            <a:pPr marL="628650" lvl="1" indent="-285750">
              <a:spcBef>
                <a:spcPts val="0"/>
              </a:spcBef>
              <a:spcAft>
                <a:spcPts val="200"/>
              </a:spcAft>
              <a:buFont typeface="Segoe UI" panose="020B0502040204020203" pitchFamily="34" charset="0"/>
              <a:buChar char="–"/>
            </a:pPr>
            <a:r>
              <a:rPr lang="en-GB" sz="1600" dirty="0"/>
              <a:t>Send an email</a:t>
            </a:r>
          </a:p>
          <a:p>
            <a:pPr marL="196850" indent="-196850">
              <a:spcBef>
                <a:spcPts val="200"/>
              </a:spcBef>
              <a:buFont typeface="Arial" panose="020B0604020202020204" pitchFamily="34" charset="0"/>
              <a:buChar char="•"/>
            </a:pPr>
            <a:r>
              <a:rPr lang="en-AU" sz="1800" dirty="0">
                <a:latin typeface="+mn-lt"/>
              </a:rPr>
              <a:t>Limitations</a:t>
            </a:r>
          </a:p>
          <a:p>
            <a:pPr marL="628650" lvl="1" indent="-285750">
              <a:spcBef>
                <a:spcPts val="0"/>
              </a:spcBef>
              <a:spcAft>
                <a:spcPts val="200"/>
              </a:spcAft>
              <a:buFont typeface="Segoe UI" panose="020B0502040204020203" pitchFamily="34" charset="0"/>
              <a:buChar char="–"/>
            </a:pPr>
            <a:r>
              <a:rPr lang="en-AU" sz="1600" dirty="0"/>
              <a:t>One scenario per action (copy flow)</a:t>
            </a:r>
          </a:p>
          <a:p>
            <a:pPr marL="628650" lvl="1" indent="-285750">
              <a:spcBef>
                <a:spcPts val="0"/>
              </a:spcBef>
              <a:spcAft>
                <a:spcPts val="200"/>
              </a:spcAft>
              <a:buFont typeface="Segoe UI" panose="020B0502040204020203" pitchFamily="34" charset="0"/>
              <a:buChar char="–"/>
            </a:pPr>
            <a:r>
              <a:rPr lang="en-AU" sz="1600" dirty="0"/>
              <a:t>No ability to turn it on or off dynamically</a:t>
            </a:r>
            <a:endParaRPr lang="en-US" sz="1600" dirty="0"/>
          </a:p>
        </p:txBody>
      </p:sp>
      <p:sp>
        <p:nvSpPr>
          <p:cNvPr id="5" name="Picture Placeholder 4">
            <a:extLst>
              <a:ext uri="{FF2B5EF4-FFF2-40B4-BE49-F238E27FC236}">
                <a16:creationId xmlns:a16="http://schemas.microsoft.com/office/drawing/2014/main" id="{5B4777C1-C01C-E3F4-5618-6F07D7F4D8AA}"/>
              </a:ext>
              <a:ext uri="{C183D7F6-B498-43B3-948B-1728B52AA6E4}">
                <adec:decorative xmlns:adec="http://schemas.microsoft.com/office/drawing/2017/decorative" val="1"/>
              </a:ext>
            </a:extLst>
          </p:cNvPr>
          <p:cNvSpPr>
            <a:spLocks noGrp="1"/>
          </p:cNvSpPr>
          <p:nvPr>
            <p:ph type="pic" sz="quarter" idx="19"/>
          </p:nvPr>
        </p:nvSpPr>
        <p:spPr>
          <a:xfrm>
            <a:off x="6096000" y="0"/>
            <a:ext cx="6096000" cy="6858000"/>
          </a:xfrm>
          <a:solidFill>
            <a:schemeClr val="bg1"/>
          </a:solidFill>
          <a:ln w="38100">
            <a:solidFill>
              <a:srgbClr val="C73ECC"/>
            </a:solidFill>
          </a:ln>
        </p:spPr>
        <p:txBody>
          <a:bodyPr/>
          <a:lstStyle/>
          <a:p>
            <a:endParaRPr lang="en-US"/>
          </a:p>
        </p:txBody>
      </p:sp>
      <p:pic>
        <p:nvPicPr>
          <p:cNvPr id="6" name="Content Placeholder 6" descr="Image showing the static result button under settings">
            <a:extLst>
              <a:ext uri="{FF2B5EF4-FFF2-40B4-BE49-F238E27FC236}">
                <a16:creationId xmlns:a16="http://schemas.microsoft.com/office/drawing/2014/main" id="{1D7F7ABF-5676-163D-3CAF-391AF6A81C9F}"/>
              </a:ext>
              <a:ext uri="{C183D7F6-B498-43B3-948B-1728B52AA6E4}">
                <adec:decorative xmlns:adec="http://schemas.microsoft.com/office/drawing/2017/decorative" val="1"/>
              </a:ext>
            </a:extLst>
          </p:cNvPr>
          <p:cNvPicPr>
            <a:picLocks/>
          </p:cNvPicPr>
          <p:nvPr/>
        </p:nvPicPr>
        <p:blipFill>
          <a:blip r:embed="rId3"/>
          <a:stretch>
            <a:fillRect/>
          </a:stretch>
        </p:blipFill>
        <p:spPr>
          <a:xfrm>
            <a:off x="7029399" y="199459"/>
            <a:ext cx="4233687" cy="1989683"/>
          </a:xfrm>
          <a:prstGeom prst="rect">
            <a:avLst/>
          </a:prstGeom>
          <a:ln>
            <a:noFill/>
          </a:ln>
        </p:spPr>
      </p:pic>
      <p:pic>
        <p:nvPicPr>
          <p:cNvPr id="7" name="Picture 2" descr="Select &quot;Enable Static Result&quot;">
            <a:extLst>
              <a:ext uri="{FF2B5EF4-FFF2-40B4-BE49-F238E27FC236}">
                <a16:creationId xmlns:a16="http://schemas.microsoft.com/office/drawing/2014/main" id="{CB01EA81-17B0-F1CC-A08B-086F3D69B0B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157" y="2324602"/>
            <a:ext cx="4233687" cy="27126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descr="image showing static results">
            <a:extLst>
              <a:ext uri="{FF2B5EF4-FFF2-40B4-BE49-F238E27FC236}">
                <a16:creationId xmlns:a16="http://schemas.microsoft.com/office/drawing/2014/main" id="{E19C1E5A-1C9C-59FE-718A-30EB70A5C4DE}"/>
              </a:ext>
            </a:extLst>
          </p:cNvPr>
          <p:cNvPicPr>
            <a:picLocks noChangeAspect="1"/>
          </p:cNvPicPr>
          <p:nvPr/>
        </p:nvPicPr>
        <p:blipFill>
          <a:blip r:embed="rId5"/>
          <a:stretch>
            <a:fillRect/>
          </a:stretch>
        </p:blipFill>
        <p:spPr>
          <a:xfrm>
            <a:off x="7024914" y="5230759"/>
            <a:ext cx="4233687" cy="1427782"/>
          </a:xfrm>
          <a:prstGeom prst="rect">
            <a:avLst/>
          </a:prstGeom>
          <a:ln>
            <a:noFill/>
          </a:ln>
        </p:spPr>
      </p:pic>
    </p:spTree>
    <p:extLst>
      <p:ext uri="{BB962C8B-B14F-4D97-AF65-F5344CB8AC3E}">
        <p14:creationId xmlns:p14="http://schemas.microsoft.com/office/powerpoint/2010/main" val="155499601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218F16-F987-5569-4F3B-3A94E7674580}"/>
              </a:ext>
            </a:extLst>
          </p:cNvPr>
          <p:cNvSpPr>
            <a:spLocks noGrp="1"/>
          </p:cNvSpPr>
          <p:nvPr>
            <p:ph type="title"/>
          </p:nvPr>
        </p:nvSpPr>
        <p:spPr/>
        <p:txBody>
          <a:bodyPr/>
          <a:lstStyle/>
          <a:p>
            <a:r>
              <a:rPr lang="en-AU"/>
              <a:t>Troubleshooting</a:t>
            </a:r>
            <a:endParaRPr lang="en-US"/>
          </a:p>
        </p:txBody>
      </p:sp>
      <p:sp>
        <p:nvSpPr>
          <p:cNvPr id="7" name="Oval 6">
            <a:extLst>
              <a:ext uri="{FF2B5EF4-FFF2-40B4-BE49-F238E27FC236}">
                <a16:creationId xmlns:a16="http://schemas.microsoft.com/office/drawing/2014/main" id="{71CC79E9-16DE-FC4F-75EC-9BCDAED84B71}"/>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10" name="Text Placeholder 5">
            <a:extLst>
              <a:ext uri="{FF2B5EF4-FFF2-40B4-BE49-F238E27FC236}">
                <a16:creationId xmlns:a16="http://schemas.microsoft.com/office/drawing/2014/main" id="{C28D1B34-C64D-E797-6445-8936E108E10A}"/>
              </a:ext>
            </a:extLst>
          </p:cNvPr>
          <p:cNvSpPr txBox="1">
            <a:spLocks/>
          </p:cNvSpPr>
          <p:nvPr/>
        </p:nvSpPr>
        <p:spPr>
          <a:xfrm>
            <a:off x="1319213" y="1492928"/>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200">
                <a:latin typeface="+mn-lt"/>
              </a:rPr>
              <a:t>Use Resubmit to rerun with the exact same data.</a:t>
            </a:r>
          </a:p>
        </p:txBody>
      </p:sp>
      <p:sp>
        <p:nvSpPr>
          <p:cNvPr id="8" name="Oval 7">
            <a:extLst>
              <a:ext uri="{FF2B5EF4-FFF2-40B4-BE49-F238E27FC236}">
                <a16:creationId xmlns:a16="http://schemas.microsoft.com/office/drawing/2014/main" id="{597D91CB-26F4-86C3-7F81-B771423FF95F}"/>
              </a:ext>
              <a:ext uri="{C183D7F6-B498-43B3-948B-1728B52AA6E4}">
                <adec:decorative xmlns:adec="http://schemas.microsoft.com/office/drawing/2017/decorative" val="0"/>
              </a:ext>
            </a:extLst>
          </p:cNvPr>
          <p:cNvSpPr>
            <a:spLocks/>
          </p:cNvSpPr>
          <p:nvPr/>
        </p:nvSpPr>
        <p:spPr bwMode="auto">
          <a:xfrm>
            <a:off x="588963" y="2290311"/>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11" name="Text Placeholder 1">
            <a:extLst>
              <a:ext uri="{FF2B5EF4-FFF2-40B4-BE49-F238E27FC236}">
                <a16:creationId xmlns:a16="http://schemas.microsoft.com/office/drawing/2014/main" id="{C9EA2EAC-4E27-D39C-A491-973BC2240A8D}"/>
              </a:ext>
            </a:extLst>
          </p:cNvPr>
          <p:cNvSpPr txBox="1">
            <a:spLocks/>
          </p:cNvSpPr>
          <p:nvPr/>
        </p:nvSpPr>
        <p:spPr>
          <a:xfrm>
            <a:off x="1319213" y="2230273"/>
            <a:ext cx="10280650" cy="670953"/>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200">
                <a:latin typeface="+mn-lt"/>
              </a:rPr>
              <a:t>Configure “run after” to get immediate notification for flows that aren’t completing.</a:t>
            </a:r>
          </a:p>
          <a:p>
            <a:pPr marL="381000" lvl="1" indent="-215900"/>
            <a:r>
              <a:rPr lang="en-GB" sz="1800"/>
              <a:t>Scopes can be used in a “try catch”</a:t>
            </a:r>
          </a:p>
        </p:txBody>
      </p:sp>
      <p:sp>
        <p:nvSpPr>
          <p:cNvPr id="9" name="Oval 8">
            <a:extLst>
              <a:ext uri="{FF2B5EF4-FFF2-40B4-BE49-F238E27FC236}">
                <a16:creationId xmlns:a16="http://schemas.microsoft.com/office/drawing/2014/main" id="{99E4979F-5B25-84FB-7B0B-9A3F6A09824C}"/>
              </a:ext>
              <a:ext uri="{C183D7F6-B498-43B3-948B-1728B52AA6E4}">
                <adec:decorative xmlns:adec="http://schemas.microsoft.com/office/drawing/2017/decorative" val="0"/>
              </a:ext>
            </a:extLst>
          </p:cNvPr>
          <p:cNvSpPr>
            <a:spLocks/>
          </p:cNvSpPr>
          <p:nvPr/>
        </p:nvSpPr>
        <p:spPr bwMode="auto">
          <a:xfrm>
            <a:off x="588963" y="3256973"/>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12" name="Text Placeholder 2">
            <a:extLst>
              <a:ext uri="{FF2B5EF4-FFF2-40B4-BE49-F238E27FC236}">
                <a16:creationId xmlns:a16="http://schemas.microsoft.com/office/drawing/2014/main" id="{46DABF36-13AE-84FE-05A4-ABA33BC119BF}"/>
              </a:ext>
            </a:extLst>
          </p:cNvPr>
          <p:cNvSpPr txBox="1">
            <a:spLocks/>
          </p:cNvSpPr>
          <p:nvPr/>
        </p:nvSpPr>
        <p:spPr>
          <a:xfrm>
            <a:off x="1319213" y="3363134"/>
            <a:ext cx="10437358" cy="338554"/>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200">
                <a:latin typeface="+mn-lt"/>
              </a:rPr>
              <a:t>Understand the flow execution limits and design the flow to stay within those limits.</a:t>
            </a:r>
          </a:p>
        </p:txBody>
      </p:sp>
      <p:sp>
        <p:nvSpPr>
          <p:cNvPr id="13" name="Oval 12">
            <a:extLst>
              <a:ext uri="{FF2B5EF4-FFF2-40B4-BE49-F238E27FC236}">
                <a16:creationId xmlns:a16="http://schemas.microsoft.com/office/drawing/2014/main" id="{05670D35-F112-9CB4-C1E5-273C014F38C5}"/>
              </a:ext>
              <a:ext uri="{C183D7F6-B498-43B3-948B-1728B52AA6E4}">
                <adec:decorative xmlns:adec="http://schemas.microsoft.com/office/drawing/2017/decorative" val="0"/>
              </a:ext>
            </a:extLst>
          </p:cNvPr>
          <p:cNvSpPr>
            <a:spLocks/>
          </p:cNvSpPr>
          <p:nvPr/>
        </p:nvSpPr>
        <p:spPr bwMode="auto">
          <a:xfrm>
            <a:off x="588963" y="4163595"/>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14" name="Text Placeholder 2">
            <a:extLst>
              <a:ext uri="{FF2B5EF4-FFF2-40B4-BE49-F238E27FC236}">
                <a16:creationId xmlns:a16="http://schemas.microsoft.com/office/drawing/2014/main" id="{7F42248E-5E08-7ED9-80AE-9B9E984AD919}"/>
              </a:ext>
            </a:extLst>
          </p:cNvPr>
          <p:cNvSpPr txBox="1">
            <a:spLocks/>
          </p:cNvSpPr>
          <p:nvPr/>
        </p:nvSpPr>
        <p:spPr>
          <a:xfrm>
            <a:off x="1319213" y="4269756"/>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200">
                <a:latin typeface="+mn-lt"/>
              </a:rPr>
              <a:t>Be on the lookout for flows that would create an endless loop. </a:t>
            </a:r>
            <a:endParaRPr lang="en-AU" sz="2200">
              <a:latin typeface="+mn-lt"/>
            </a:endParaRPr>
          </a:p>
        </p:txBody>
      </p:sp>
    </p:spTree>
    <p:extLst>
      <p:ext uri="{BB962C8B-B14F-4D97-AF65-F5344CB8AC3E}">
        <p14:creationId xmlns:p14="http://schemas.microsoft.com/office/powerpoint/2010/main" val="404447914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218F16-F987-5569-4F3B-3A94E7674580}"/>
              </a:ext>
            </a:extLst>
          </p:cNvPr>
          <p:cNvSpPr>
            <a:spLocks noGrp="1"/>
          </p:cNvSpPr>
          <p:nvPr>
            <p:ph type="title"/>
          </p:nvPr>
        </p:nvSpPr>
        <p:spPr/>
        <p:txBody>
          <a:bodyPr/>
          <a:lstStyle/>
          <a:p>
            <a:r>
              <a:rPr lang="en-AU"/>
              <a:t>Troubleshooting Tips</a:t>
            </a:r>
            <a:endParaRPr lang="en-US"/>
          </a:p>
        </p:txBody>
      </p:sp>
      <p:sp>
        <p:nvSpPr>
          <p:cNvPr id="7" name="Oval 6">
            <a:extLst>
              <a:ext uri="{FF2B5EF4-FFF2-40B4-BE49-F238E27FC236}">
                <a16:creationId xmlns:a16="http://schemas.microsoft.com/office/drawing/2014/main" id="{71CC79E9-16DE-FC4F-75EC-9BCDAED84B71}"/>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10" name="Text Placeholder 5">
            <a:extLst>
              <a:ext uri="{FF2B5EF4-FFF2-40B4-BE49-F238E27FC236}">
                <a16:creationId xmlns:a16="http://schemas.microsoft.com/office/drawing/2014/main" id="{C28D1B34-C64D-E797-6445-8936E108E10A}"/>
              </a:ext>
            </a:extLst>
          </p:cNvPr>
          <p:cNvSpPr txBox="1">
            <a:spLocks/>
          </p:cNvSpPr>
          <p:nvPr/>
        </p:nvSpPr>
        <p:spPr>
          <a:xfrm>
            <a:off x="1319213" y="1476767"/>
            <a:ext cx="10280650" cy="3182410"/>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200"/>
              <a:t>How to isolate the problem</a:t>
            </a:r>
          </a:p>
          <a:p>
            <a:pPr marL="381000" lvl="1" indent="-215900"/>
            <a:r>
              <a:rPr lang="en-AU" sz="2000"/>
              <a:t>Known clean steps (child flows) – Bypass them or return fixed result</a:t>
            </a:r>
          </a:p>
          <a:p>
            <a:pPr marL="381000" lvl="1" indent="-215900"/>
            <a:r>
              <a:rPr lang="en-AU" sz="2000"/>
              <a:t>Use Outputs – Look at the data</a:t>
            </a:r>
          </a:p>
          <a:p>
            <a:pPr marL="552450" lvl="1" indent="241300">
              <a:buFont typeface="Segoe UI" panose="020B0502040204020203" pitchFamily="34" charset="0"/>
              <a:buChar char="–"/>
            </a:pPr>
            <a:r>
              <a:rPr lang="en-AU" sz="1800">
                <a:latin typeface="+mn-lt"/>
              </a:rPr>
              <a:t>The most useful is the output of the step before the failed one</a:t>
            </a:r>
          </a:p>
          <a:p>
            <a:pPr marL="381000" lvl="1" indent="-215900"/>
            <a:r>
              <a:rPr lang="en-AU" sz="2000"/>
              <a:t>Use compose (like a debug output)</a:t>
            </a:r>
          </a:p>
          <a:p>
            <a:pPr marL="381000" lvl="1" indent="-215900"/>
            <a:r>
              <a:rPr lang="en-AU" sz="2000"/>
              <a:t>Actually identify what failed</a:t>
            </a:r>
          </a:p>
          <a:p>
            <a:pPr marL="552450" lvl="2" indent="241300">
              <a:buFont typeface="Segoe UI" panose="020B0502040204020203" pitchFamily="34" charset="0"/>
              <a:buChar char="–"/>
            </a:pPr>
            <a:r>
              <a:rPr lang="en-AU" sz="1800">
                <a:latin typeface="+mn-lt"/>
              </a:rPr>
              <a:t>E.g., error is inside if (screenshot) – Make sure to drill in.</a:t>
            </a:r>
          </a:p>
          <a:p>
            <a:pPr marL="552450" lvl="2" indent="241300">
              <a:buFont typeface="Segoe UI" panose="020B0502040204020203" pitchFamily="34" charset="0"/>
              <a:buChar char="–"/>
            </a:pPr>
            <a:r>
              <a:rPr lang="en-AU" sz="1800">
                <a:latin typeface="+mn-lt"/>
              </a:rPr>
              <a:t>Skipping is treated as a failure (screenshot)</a:t>
            </a:r>
          </a:p>
          <a:p>
            <a:pPr marL="381000" lvl="2" indent="-215900"/>
            <a:r>
              <a:rPr lang="en-AU" sz="2000"/>
              <a:t>When in the loop use “next fail”</a:t>
            </a:r>
          </a:p>
        </p:txBody>
      </p:sp>
      <p:sp>
        <p:nvSpPr>
          <p:cNvPr id="8" name="Oval 7">
            <a:extLst>
              <a:ext uri="{FF2B5EF4-FFF2-40B4-BE49-F238E27FC236}">
                <a16:creationId xmlns:a16="http://schemas.microsoft.com/office/drawing/2014/main" id="{597D91CB-26F4-86C3-7F81-B771423FF95F}"/>
              </a:ext>
              <a:ext uri="{C183D7F6-B498-43B3-948B-1728B52AA6E4}">
                <adec:decorative xmlns:adec="http://schemas.microsoft.com/office/drawing/2017/decorative" val="0"/>
              </a:ext>
            </a:extLst>
          </p:cNvPr>
          <p:cNvSpPr>
            <a:spLocks/>
          </p:cNvSpPr>
          <p:nvPr/>
        </p:nvSpPr>
        <p:spPr bwMode="auto">
          <a:xfrm>
            <a:off x="588963" y="498039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11" name="Text Placeholder 1">
            <a:extLst>
              <a:ext uri="{FF2B5EF4-FFF2-40B4-BE49-F238E27FC236}">
                <a16:creationId xmlns:a16="http://schemas.microsoft.com/office/drawing/2014/main" id="{C9EA2EAC-4E27-D39C-A491-973BC2240A8D}"/>
              </a:ext>
            </a:extLst>
          </p:cNvPr>
          <p:cNvSpPr txBox="1">
            <a:spLocks/>
          </p:cNvSpPr>
          <p:nvPr/>
        </p:nvSpPr>
        <p:spPr>
          <a:xfrm>
            <a:off x="1319213" y="4920360"/>
            <a:ext cx="10280650" cy="670953"/>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200"/>
              <a:t>Flow does not have a concept of a “current” record</a:t>
            </a:r>
          </a:p>
          <a:p>
            <a:pPr marL="381000" lvl="1" indent="-215900"/>
            <a:r>
              <a:rPr lang="en-AU" sz="1800"/>
              <a:t>It’s always a snapshot from when the record was retrieved</a:t>
            </a:r>
          </a:p>
        </p:txBody>
      </p:sp>
    </p:spTree>
    <p:extLst>
      <p:ext uri="{BB962C8B-B14F-4D97-AF65-F5344CB8AC3E}">
        <p14:creationId xmlns:p14="http://schemas.microsoft.com/office/powerpoint/2010/main" val="106762546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99C0-404F-26EE-3E40-36A1ABA40694}"/>
              </a:ext>
            </a:extLst>
          </p:cNvPr>
          <p:cNvSpPr>
            <a:spLocks noGrp="1"/>
          </p:cNvSpPr>
          <p:nvPr>
            <p:ph type="title"/>
          </p:nvPr>
        </p:nvSpPr>
        <p:spPr>
          <a:xfrm>
            <a:off x="588261" y="585216"/>
            <a:ext cx="4710689" cy="492443"/>
          </a:xfrm>
        </p:spPr>
        <p:txBody>
          <a:bodyPr/>
          <a:lstStyle/>
          <a:p>
            <a:r>
              <a:rPr lang="en-AU"/>
              <a:t>Common Issues</a:t>
            </a:r>
            <a:endParaRPr lang="en-US"/>
          </a:p>
        </p:txBody>
      </p:sp>
      <p:sp>
        <p:nvSpPr>
          <p:cNvPr id="8" name="TextBox 7">
            <a:extLst>
              <a:ext uri="{FF2B5EF4-FFF2-40B4-BE49-F238E27FC236}">
                <a16:creationId xmlns:a16="http://schemas.microsoft.com/office/drawing/2014/main" id="{045F53FF-6B14-BDF6-8727-EA0BA9BA31BD}"/>
              </a:ext>
            </a:extLst>
          </p:cNvPr>
          <p:cNvSpPr txBox="1"/>
          <p:nvPr/>
        </p:nvSpPr>
        <p:spPr>
          <a:xfrm>
            <a:off x="588261" y="1534102"/>
            <a:ext cx="5107689" cy="1123384"/>
          </a:xfrm>
          <a:prstGeom prst="rect">
            <a:avLst/>
          </a:prstGeom>
          <a:noFill/>
        </p:spPr>
        <p:txBody>
          <a:bodyPr wrap="square" lIns="0" tIns="0" rIns="0" bIns="0">
            <a:spAutoFit/>
          </a:bodyPr>
          <a:lstStyle/>
          <a:p>
            <a:r>
              <a:rPr lang="en-AU" sz="2200">
                <a:latin typeface="+mn-lt"/>
              </a:rPr>
              <a:t>Trigger not firing</a:t>
            </a:r>
          </a:p>
          <a:p>
            <a:pPr marL="469900" lvl="1" indent="-266700">
              <a:spcBef>
                <a:spcPts val="600"/>
              </a:spcBef>
              <a:spcAft>
                <a:spcPts val="600"/>
              </a:spcAft>
              <a:buFont typeface="Arial" panose="020B0604020202020204" pitchFamily="34" charset="0"/>
              <a:buChar char="•"/>
            </a:pPr>
            <a:r>
              <a:rPr lang="en-GB" sz="1800"/>
              <a:t>The flow will not even start </a:t>
            </a:r>
          </a:p>
          <a:p>
            <a:pPr marL="469900" lvl="1" indent="-266700">
              <a:spcBef>
                <a:spcPts val="600"/>
              </a:spcBef>
              <a:spcAft>
                <a:spcPts val="600"/>
              </a:spcAft>
              <a:buFont typeface="Arial" panose="020B0604020202020204" pitchFamily="34" charset="0"/>
              <a:buChar char="•"/>
            </a:pPr>
            <a:r>
              <a:rPr lang="en-GB" sz="1800"/>
              <a:t>May not show up in the run history list</a:t>
            </a:r>
            <a:endParaRPr lang="en-AU" sz="1800"/>
          </a:p>
        </p:txBody>
      </p:sp>
      <p:sp>
        <p:nvSpPr>
          <p:cNvPr id="9" name="TextBox 8">
            <a:extLst>
              <a:ext uri="{FF2B5EF4-FFF2-40B4-BE49-F238E27FC236}">
                <a16:creationId xmlns:a16="http://schemas.microsoft.com/office/drawing/2014/main" id="{DB2DB131-7CCF-AE6E-0B95-DA75BDA4F7E6}"/>
              </a:ext>
            </a:extLst>
          </p:cNvPr>
          <p:cNvSpPr txBox="1"/>
          <p:nvPr/>
        </p:nvSpPr>
        <p:spPr>
          <a:xfrm>
            <a:off x="588261" y="3198126"/>
            <a:ext cx="5107689" cy="1554272"/>
          </a:xfrm>
          <a:prstGeom prst="rect">
            <a:avLst/>
          </a:prstGeom>
          <a:noFill/>
        </p:spPr>
        <p:txBody>
          <a:bodyPr wrap="square" lIns="0" tIns="0" rIns="0" bIns="0">
            <a:spAutoFit/>
          </a:bodyPr>
          <a:lstStyle/>
          <a:p>
            <a:r>
              <a:rPr lang="en-GB" sz="2200"/>
              <a:t>Slow flow</a:t>
            </a:r>
          </a:p>
          <a:p>
            <a:pPr marL="469900" lvl="1" indent="-266700">
              <a:spcBef>
                <a:spcPts val="600"/>
              </a:spcBef>
              <a:spcAft>
                <a:spcPts val="600"/>
              </a:spcAft>
              <a:buFont typeface="Arial" panose="020B0604020202020204" pitchFamily="34" charset="0"/>
              <a:buChar char="•"/>
            </a:pPr>
            <a:r>
              <a:rPr lang="en-GB" sz="1800"/>
              <a:t>Actions seem to be running slowly</a:t>
            </a:r>
          </a:p>
          <a:p>
            <a:pPr marL="469900" lvl="1" indent="-266700">
              <a:spcBef>
                <a:spcPts val="600"/>
              </a:spcBef>
              <a:spcAft>
                <a:spcPts val="600"/>
              </a:spcAft>
              <a:buFont typeface="Arial" panose="020B0604020202020204" pitchFamily="34" charset="0"/>
              <a:buChar char="•"/>
            </a:pPr>
            <a:r>
              <a:rPr lang="en-GB" sz="1800"/>
              <a:t>May appear to get stuck on a single step</a:t>
            </a:r>
          </a:p>
          <a:p>
            <a:pPr marL="469900" lvl="1" indent="-266700">
              <a:spcBef>
                <a:spcPts val="600"/>
              </a:spcBef>
              <a:spcAft>
                <a:spcPts val="600"/>
              </a:spcAft>
              <a:buFont typeface="Arial" panose="020B0604020202020204" pitchFamily="34" charset="0"/>
              <a:buChar char="•"/>
            </a:pPr>
            <a:r>
              <a:rPr lang="en-GB" sz="1800"/>
              <a:t>Distinct from triggers not firing</a:t>
            </a:r>
          </a:p>
        </p:txBody>
      </p:sp>
      <p:pic>
        <p:nvPicPr>
          <p:cNvPr id="6" name="Picture 2" descr="Image showing check for no new data">
            <a:extLst>
              <a:ext uri="{FF2B5EF4-FFF2-40B4-BE49-F238E27FC236}">
                <a16:creationId xmlns:a16="http://schemas.microsoft.com/office/drawing/2014/main" id="{07580043-3E7A-694F-27DA-3BA69B8412CD}"/>
              </a:ext>
            </a:extLst>
          </p:cNvPr>
          <p:cNvPicPr>
            <a:picLocks noGrp="1" noChangeAspect="1" noChangeArrowheads="1"/>
          </p:cNvPicPr>
          <p:nvPr>
            <p:ph type="pic" sz="quarter" idx="19"/>
          </p:nvPr>
        </p:nvPicPr>
        <p:blipFill rotWithShape="1">
          <a:blip r:embed="rId3">
            <a:extLst>
              <a:ext uri="{28A0092B-C50C-407E-A947-70E740481C1C}">
                <a14:useLocalDpi xmlns:a14="http://schemas.microsoft.com/office/drawing/2010/main" val="0"/>
              </a:ext>
            </a:extLst>
          </a:blip>
          <a:srcRect l="-3691" t="-5624" r="-3691" b="-5624"/>
          <a:stretch/>
        </p:blipFill>
        <p:spPr bwMode="auto">
          <a:xfrm>
            <a:off x="6096000" y="0"/>
            <a:ext cx="6096000" cy="6858000"/>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19433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99C0-404F-26EE-3E40-36A1ABA40694}"/>
              </a:ext>
            </a:extLst>
          </p:cNvPr>
          <p:cNvSpPr>
            <a:spLocks noGrp="1"/>
          </p:cNvSpPr>
          <p:nvPr>
            <p:ph type="title"/>
          </p:nvPr>
        </p:nvSpPr>
        <p:spPr>
          <a:xfrm>
            <a:off x="588261" y="585216"/>
            <a:ext cx="4710689" cy="492443"/>
          </a:xfrm>
        </p:spPr>
        <p:txBody>
          <a:bodyPr/>
          <a:lstStyle/>
          <a:p>
            <a:r>
              <a:rPr lang="en-AU"/>
              <a:t>Trigger not Firing</a:t>
            </a:r>
            <a:endParaRPr lang="en-US"/>
          </a:p>
        </p:txBody>
      </p:sp>
      <p:sp>
        <p:nvSpPr>
          <p:cNvPr id="8" name="TextBox 7">
            <a:extLst>
              <a:ext uri="{FF2B5EF4-FFF2-40B4-BE49-F238E27FC236}">
                <a16:creationId xmlns:a16="http://schemas.microsoft.com/office/drawing/2014/main" id="{045F53FF-6B14-BDF6-8727-EA0BA9BA31BD}"/>
              </a:ext>
            </a:extLst>
          </p:cNvPr>
          <p:cNvSpPr txBox="1"/>
          <p:nvPr/>
        </p:nvSpPr>
        <p:spPr>
          <a:xfrm>
            <a:off x="588261" y="1534102"/>
            <a:ext cx="5173910" cy="4154984"/>
          </a:xfrm>
          <a:prstGeom prst="rect">
            <a:avLst/>
          </a:prstGeom>
          <a:noFill/>
        </p:spPr>
        <p:txBody>
          <a:bodyPr wrap="square" lIns="0" tIns="0" rIns="0" bIns="0">
            <a:spAutoFit/>
          </a:bodyPr>
          <a:lstStyle/>
          <a:p>
            <a:pPr>
              <a:spcBef>
                <a:spcPts val="600"/>
              </a:spcBef>
              <a:spcAft>
                <a:spcPts val="600"/>
              </a:spcAft>
            </a:pPr>
            <a:r>
              <a:rPr lang="en-GB" sz="2200" b="0" i="0">
                <a:solidFill>
                  <a:srgbClr val="000000"/>
                </a:solidFill>
                <a:effectLst/>
              </a:rPr>
              <a:t>Follow the link</a:t>
            </a:r>
          </a:p>
          <a:p>
            <a:pPr>
              <a:spcBef>
                <a:spcPts val="600"/>
              </a:spcBef>
              <a:spcAft>
                <a:spcPts val="600"/>
              </a:spcAft>
            </a:pPr>
            <a:r>
              <a:rPr lang="en-GB" sz="2200" b="0" i="0">
                <a:solidFill>
                  <a:srgbClr val="000000"/>
                </a:solidFill>
                <a:effectLst/>
              </a:rPr>
              <a:t>Inspect the underlying error message</a:t>
            </a:r>
          </a:p>
          <a:p>
            <a:pPr algn="l">
              <a:spcBef>
                <a:spcPts val="600"/>
              </a:spcBef>
            </a:pPr>
            <a:r>
              <a:rPr lang="en-GB" sz="2200" b="0" i="0">
                <a:solidFill>
                  <a:srgbClr val="000000"/>
                </a:solidFill>
                <a:effectLst/>
              </a:rPr>
              <a:t>Common issues</a:t>
            </a:r>
          </a:p>
          <a:p>
            <a:pPr marL="406400" lvl="1" indent="-228600">
              <a:spcBef>
                <a:spcPts val="600"/>
              </a:spcBef>
              <a:buFont typeface="Arial" panose="020B0604020202020204" pitchFamily="34" charset="0"/>
              <a:buChar char="•"/>
            </a:pPr>
            <a:r>
              <a:rPr lang="en-GB" sz="1800"/>
              <a:t>A change in the connection that the flow is using (e.g., password expired)</a:t>
            </a:r>
          </a:p>
          <a:p>
            <a:pPr marL="406400" lvl="1" indent="-228600">
              <a:spcBef>
                <a:spcPts val="600"/>
              </a:spcBef>
              <a:spcAft>
                <a:spcPts val="600"/>
              </a:spcAft>
              <a:buFont typeface="Arial" panose="020B0604020202020204" pitchFamily="34" charset="0"/>
              <a:buChar char="•"/>
            </a:pPr>
            <a:r>
              <a:rPr lang="en-GB" sz="1800"/>
              <a:t>A trigger input that is invalid (schema validation failure)</a:t>
            </a:r>
          </a:p>
          <a:p>
            <a:pPr marL="406400" lvl="1" indent="-228600">
              <a:spcBef>
                <a:spcPts val="600"/>
              </a:spcBef>
              <a:spcAft>
                <a:spcPts val="600"/>
              </a:spcAft>
              <a:buFont typeface="Arial" panose="020B0604020202020204" pitchFamily="34" charset="0"/>
              <a:buChar char="•"/>
            </a:pPr>
            <a:r>
              <a:rPr lang="en-GB" sz="1800"/>
              <a:t>Failure to register a webhook trigger</a:t>
            </a:r>
          </a:p>
          <a:p>
            <a:pPr marL="406400" lvl="1" indent="-228600">
              <a:spcBef>
                <a:spcPts val="600"/>
              </a:spcBef>
              <a:spcAft>
                <a:spcPts val="600"/>
              </a:spcAft>
              <a:buFont typeface="Arial" panose="020B0604020202020204" pitchFamily="34" charset="0"/>
              <a:buChar char="•"/>
            </a:pPr>
            <a:r>
              <a:rPr lang="en-GB" sz="1800"/>
              <a:t>Failures with 5xx status codes are typically system issues. Most of the times self-heal eventually.</a:t>
            </a:r>
          </a:p>
        </p:txBody>
      </p:sp>
      <p:sp>
        <p:nvSpPr>
          <p:cNvPr id="3" name="Picture Placeholder 2">
            <a:extLst>
              <a:ext uri="{FF2B5EF4-FFF2-40B4-BE49-F238E27FC236}">
                <a16:creationId xmlns:a16="http://schemas.microsoft.com/office/drawing/2014/main" id="{4812E25B-E7E2-9D91-74E0-B4FA9E1584D7}"/>
              </a:ext>
              <a:ext uri="{C183D7F6-B498-43B3-948B-1728B52AA6E4}">
                <adec:decorative xmlns:adec="http://schemas.microsoft.com/office/drawing/2017/decorative" val="1"/>
              </a:ext>
            </a:extLst>
          </p:cNvPr>
          <p:cNvSpPr>
            <a:spLocks noGrp="1"/>
          </p:cNvSpPr>
          <p:nvPr>
            <p:ph type="pic" sz="quarter" idx="19"/>
          </p:nvPr>
        </p:nvSpPr>
        <p:spPr>
          <a:xfrm>
            <a:off x="6096000" y="0"/>
            <a:ext cx="6096000" cy="6858000"/>
          </a:xfrm>
          <a:solidFill>
            <a:schemeClr val="bg1"/>
          </a:solidFill>
          <a:ln w="38100">
            <a:solidFill>
              <a:srgbClr val="C73ECC"/>
            </a:solidFill>
          </a:ln>
        </p:spPr>
        <p:txBody>
          <a:bodyPr/>
          <a:lstStyle/>
          <a:p>
            <a:endParaRPr lang="en-US"/>
          </a:p>
        </p:txBody>
      </p:sp>
      <p:pic>
        <p:nvPicPr>
          <p:cNvPr id="4" name="Picture 2" descr="There is a problem with the flow's trigger">
            <a:extLst>
              <a:ext uri="{FF2B5EF4-FFF2-40B4-BE49-F238E27FC236}">
                <a16:creationId xmlns:a16="http://schemas.microsoft.com/office/drawing/2014/main" id="{49B94199-6F29-AABE-B700-91B0E0CB43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015324" y="363590"/>
            <a:ext cx="4257353" cy="4432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4" descr="Trigger error">
            <a:extLst>
              <a:ext uri="{FF2B5EF4-FFF2-40B4-BE49-F238E27FC236}">
                <a16:creationId xmlns:a16="http://schemas.microsoft.com/office/drawing/2014/main" id="{9D3C48F2-AEE5-A1EF-8072-F53C48D46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6140" y="944863"/>
            <a:ext cx="3855720" cy="567907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1887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9CEC-0AD8-3E42-FE8A-9AD868C924ED}"/>
              </a:ext>
            </a:extLst>
          </p:cNvPr>
          <p:cNvSpPr>
            <a:spLocks noGrp="1"/>
          </p:cNvSpPr>
          <p:nvPr>
            <p:ph type="title"/>
          </p:nvPr>
        </p:nvSpPr>
        <p:spPr>
          <a:xfrm>
            <a:off x="588262" y="585216"/>
            <a:ext cx="11013474" cy="492443"/>
          </a:xfrm>
        </p:spPr>
        <p:txBody>
          <a:bodyPr/>
          <a:lstStyle/>
          <a:p>
            <a:r>
              <a:rPr lang="en-US"/>
              <a:t>Slow running flows</a:t>
            </a:r>
          </a:p>
        </p:txBody>
      </p:sp>
      <p:sp>
        <p:nvSpPr>
          <p:cNvPr id="3" name="Oval 2">
            <a:extLst>
              <a:ext uri="{FF2B5EF4-FFF2-40B4-BE49-F238E27FC236}">
                <a16:creationId xmlns:a16="http://schemas.microsoft.com/office/drawing/2014/main" id="{B3FCA137-E5B9-FBCF-FC78-D2B89403ADE9}"/>
              </a:ext>
              <a:ext uri="{C183D7F6-B498-43B3-948B-1728B52AA6E4}">
                <adec:decorative xmlns:adec="http://schemas.microsoft.com/office/drawing/2017/decorative" val="0"/>
              </a:ext>
            </a:extLst>
          </p:cNvPr>
          <p:cNvSpPr>
            <a:spLocks/>
          </p:cNvSpPr>
          <p:nvPr/>
        </p:nvSpPr>
        <p:spPr bwMode="auto">
          <a:xfrm>
            <a:off x="623900" y="12475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4" name="Content Placeholder 5">
            <a:extLst>
              <a:ext uri="{FF2B5EF4-FFF2-40B4-BE49-F238E27FC236}">
                <a16:creationId xmlns:a16="http://schemas.microsoft.com/office/drawing/2014/main" id="{F90F410F-D641-A29C-DE3D-C015973175B0}"/>
              </a:ext>
            </a:extLst>
          </p:cNvPr>
          <p:cNvSpPr txBox="1">
            <a:spLocks/>
          </p:cNvSpPr>
          <p:nvPr/>
        </p:nvSpPr>
        <p:spPr>
          <a:xfrm>
            <a:off x="1319213" y="1247533"/>
            <a:ext cx="10282525" cy="723275"/>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200"/>
              <a:t>The service you are connecting to is running slowly</a:t>
            </a:r>
          </a:p>
          <a:p>
            <a:pPr marL="376238" lvl="1" indent="-214313">
              <a:spcBef>
                <a:spcPts val="600"/>
              </a:spcBef>
            </a:pPr>
            <a:r>
              <a:rPr lang="en-GB" sz="2000"/>
              <a:t>A slow running SQL query </a:t>
            </a:r>
          </a:p>
        </p:txBody>
      </p:sp>
      <p:sp>
        <p:nvSpPr>
          <p:cNvPr id="6" name="Oval 5">
            <a:extLst>
              <a:ext uri="{FF2B5EF4-FFF2-40B4-BE49-F238E27FC236}">
                <a16:creationId xmlns:a16="http://schemas.microsoft.com/office/drawing/2014/main" id="{825D7089-F9E7-C473-A3E1-14CCFDB6EDF3}"/>
              </a:ext>
              <a:ext uri="{C183D7F6-B498-43B3-948B-1728B52AA6E4}">
                <adec:decorative xmlns:adec="http://schemas.microsoft.com/office/drawing/2017/decorative" val="0"/>
              </a:ext>
            </a:extLst>
          </p:cNvPr>
          <p:cNvSpPr>
            <a:spLocks/>
          </p:cNvSpPr>
          <p:nvPr/>
        </p:nvSpPr>
        <p:spPr bwMode="auto">
          <a:xfrm>
            <a:off x="623900" y="226784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7" name="Content Placeholder 5">
            <a:extLst>
              <a:ext uri="{FF2B5EF4-FFF2-40B4-BE49-F238E27FC236}">
                <a16:creationId xmlns:a16="http://schemas.microsoft.com/office/drawing/2014/main" id="{D9192357-59C0-8DB0-842D-F6AEDC929D0A}"/>
              </a:ext>
            </a:extLst>
          </p:cNvPr>
          <p:cNvSpPr txBox="1">
            <a:spLocks/>
          </p:cNvSpPr>
          <p:nvPr/>
        </p:nvSpPr>
        <p:spPr>
          <a:xfrm>
            <a:off x="1319213" y="2267844"/>
            <a:ext cx="10282525" cy="1107996"/>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200"/>
              <a:t>Connector throttling</a:t>
            </a:r>
          </a:p>
          <a:p>
            <a:pPr marL="376238" lvl="1" indent="-214313">
              <a:spcBef>
                <a:spcPts val="600"/>
              </a:spcBef>
            </a:pPr>
            <a:r>
              <a:rPr lang="en-GB" sz="2000"/>
              <a:t>Usually error 429 (too many requests) </a:t>
            </a:r>
          </a:p>
          <a:p>
            <a:pPr marL="376238" lvl="1" indent="-214313">
              <a:spcBef>
                <a:spcPts val="600"/>
              </a:spcBef>
            </a:pPr>
            <a:r>
              <a:rPr lang="en-GB" sz="2000"/>
              <a:t>Most connectors document their throttling limits</a:t>
            </a:r>
          </a:p>
        </p:txBody>
      </p:sp>
      <p:sp>
        <p:nvSpPr>
          <p:cNvPr id="8" name="Oval 7">
            <a:extLst>
              <a:ext uri="{FF2B5EF4-FFF2-40B4-BE49-F238E27FC236}">
                <a16:creationId xmlns:a16="http://schemas.microsoft.com/office/drawing/2014/main" id="{E959EBCB-2340-82D2-1341-BB0B6A95161F}"/>
              </a:ext>
              <a:ext uri="{C183D7F6-B498-43B3-948B-1728B52AA6E4}">
                <adec:decorative xmlns:adec="http://schemas.microsoft.com/office/drawing/2017/decorative" val="0"/>
              </a:ext>
            </a:extLst>
          </p:cNvPr>
          <p:cNvSpPr>
            <a:spLocks/>
          </p:cNvSpPr>
          <p:nvPr/>
        </p:nvSpPr>
        <p:spPr bwMode="auto">
          <a:xfrm>
            <a:off x="623900" y="3586568"/>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9" name="Content Placeholder 5">
            <a:extLst>
              <a:ext uri="{FF2B5EF4-FFF2-40B4-BE49-F238E27FC236}">
                <a16:creationId xmlns:a16="http://schemas.microsoft.com/office/drawing/2014/main" id="{6CD3AD7C-1873-987E-69D3-6C107C508229}"/>
              </a:ext>
            </a:extLst>
          </p:cNvPr>
          <p:cNvSpPr txBox="1">
            <a:spLocks/>
          </p:cNvSpPr>
          <p:nvPr/>
        </p:nvSpPr>
        <p:spPr>
          <a:xfrm>
            <a:off x="1319213" y="3586568"/>
            <a:ext cx="10282525" cy="1492716"/>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200"/>
              <a:t>Platform throttling – Excessive number of actions per day</a:t>
            </a:r>
          </a:p>
          <a:p>
            <a:pPr marL="376238" lvl="1" indent="-214313">
              <a:spcBef>
                <a:spcPts val="600"/>
              </a:spcBef>
            </a:pPr>
            <a:r>
              <a:rPr lang="en-GB" sz="2000"/>
              <a:t>Every card in a flow that gets executed counts as an API call (action) </a:t>
            </a:r>
          </a:p>
          <a:p>
            <a:pPr marL="376238" lvl="1" indent="-214313">
              <a:spcBef>
                <a:spcPts val="600"/>
              </a:spcBef>
            </a:pPr>
            <a:r>
              <a:rPr lang="en-GB" sz="2000"/>
              <a:t>Occasional and reasonable overages are OK</a:t>
            </a:r>
          </a:p>
          <a:p>
            <a:pPr marL="376238" lvl="1" indent="-214313">
              <a:spcBef>
                <a:spcPts val="600"/>
              </a:spcBef>
            </a:pPr>
            <a:r>
              <a:rPr lang="en-GB" sz="2000"/>
              <a:t>Use analytics tab of the flow details page to diagnose actions usage</a:t>
            </a:r>
          </a:p>
        </p:txBody>
      </p:sp>
      <p:sp>
        <p:nvSpPr>
          <p:cNvPr id="10" name="Oval 9">
            <a:extLst>
              <a:ext uri="{FF2B5EF4-FFF2-40B4-BE49-F238E27FC236}">
                <a16:creationId xmlns:a16="http://schemas.microsoft.com/office/drawing/2014/main" id="{38160DCF-A5F9-CA73-4D4C-2550005E8147}"/>
              </a:ext>
              <a:ext uri="{C183D7F6-B498-43B3-948B-1728B52AA6E4}">
                <adec:decorative xmlns:adec="http://schemas.microsoft.com/office/drawing/2017/decorative" val="0"/>
              </a:ext>
            </a:extLst>
          </p:cNvPr>
          <p:cNvSpPr>
            <a:spLocks/>
          </p:cNvSpPr>
          <p:nvPr/>
        </p:nvSpPr>
        <p:spPr bwMode="auto">
          <a:xfrm>
            <a:off x="623900" y="521878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11" name="Content Placeholder 5">
            <a:extLst>
              <a:ext uri="{FF2B5EF4-FFF2-40B4-BE49-F238E27FC236}">
                <a16:creationId xmlns:a16="http://schemas.microsoft.com/office/drawing/2014/main" id="{49357257-CD5A-7F86-D720-3978877458BA}"/>
              </a:ext>
            </a:extLst>
          </p:cNvPr>
          <p:cNvSpPr txBox="1">
            <a:spLocks/>
          </p:cNvSpPr>
          <p:nvPr/>
        </p:nvSpPr>
        <p:spPr>
          <a:xfrm>
            <a:off x="1319213" y="5290012"/>
            <a:ext cx="10282525" cy="338554"/>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200"/>
              <a:t>Exceeding the data consumption allowance per day </a:t>
            </a:r>
          </a:p>
        </p:txBody>
      </p:sp>
      <p:sp>
        <p:nvSpPr>
          <p:cNvPr id="12" name="Oval 11">
            <a:extLst>
              <a:ext uri="{FF2B5EF4-FFF2-40B4-BE49-F238E27FC236}">
                <a16:creationId xmlns:a16="http://schemas.microsoft.com/office/drawing/2014/main" id="{2705D1F0-2957-DB61-6991-5F3F4EB70EB1}"/>
              </a:ext>
              <a:ext uri="{C183D7F6-B498-43B3-948B-1728B52AA6E4}">
                <adec:decorative xmlns:adec="http://schemas.microsoft.com/office/drawing/2017/decorative" val="0"/>
              </a:ext>
            </a:extLst>
          </p:cNvPr>
          <p:cNvSpPr>
            <a:spLocks/>
          </p:cNvSpPr>
          <p:nvPr/>
        </p:nvSpPr>
        <p:spPr bwMode="auto">
          <a:xfrm>
            <a:off x="623900" y="578111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000" b="1">
                <a:solidFill>
                  <a:schemeClr val="tx1"/>
                </a:solidFill>
              </a:rPr>
              <a:t>5</a:t>
            </a:r>
          </a:p>
        </p:txBody>
      </p:sp>
      <p:sp>
        <p:nvSpPr>
          <p:cNvPr id="13" name="Content Placeholder 5">
            <a:extLst>
              <a:ext uri="{FF2B5EF4-FFF2-40B4-BE49-F238E27FC236}">
                <a16:creationId xmlns:a16="http://schemas.microsoft.com/office/drawing/2014/main" id="{2765AF55-D1BF-DAB2-286A-9538834AE26F}"/>
              </a:ext>
            </a:extLst>
          </p:cNvPr>
          <p:cNvSpPr txBox="1">
            <a:spLocks/>
          </p:cNvSpPr>
          <p:nvPr/>
        </p:nvSpPr>
        <p:spPr>
          <a:xfrm>
            <a:off x="1319213" y="5852342"/>
            <a:ext cx="10282525" cy="338554"/>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GB" sz="2200"/>
              <a:t>Exceeding a documented limit</a:t>
            </a:r>
            <a:endParaRPr lang="en-AU" sz="2200"/>
          </a:p>
        </p:txBody>
      </p:sp>
    </p:spTree>
    <p:extLst>
      <p:ext uri="{BB962C8B-B14F-4D97-AF65-F5344CB8AC3E}">
        <p14:creationId xmlns:p14="http://schemas.microsoft.com/office/powerpoint/2010/main" val="396492445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99C0-404F-26EE-3E40-36A1ABA40694}"/>
              </a:ext>
            </a:extLst>
          </p:cNvPr>
          <p:cNvSpPr>
            <a:spLocks noGrp="1"/>
          </p:cNvSpPr>
          <p:nvPr>
            <p:ph type="title"/>
          </p:nvPr>
        </p:nvSpPr>
        <p:spPr>
          <a:xfrm>
            <a:off x="588261" y="585216"/>
            <a:ext cx="4710689" cy="492443"/>
          </a:xfrm>
        </p:spPr>
        <p:txBody>
          <a:bodyPr/>
          <a:lstStyle/>
          <a:p>
            <a:r>
              <a:rPr lang="en-AU"/>
              <a:t>Fix Flow Failures</a:t>
            </a:r>
            <a:endParaRPr lang="en-US"/>
          </a:p>
        </p:txBody>
      </p:sp>
      <p:sp>
        <p:nvSpPr>
          <p:cNvPr id="8" name="TextBox 7">
            <a:extLst>
              <a:ext uri="{FF2B5EF4-FFF2-40B4-BE49-F238E27FC236}">
                <a16:creationId xmlns:a16="http://schemas.microsoft.com/office/drawing/2014/main" id="{045F53FF-6B14-BDF6-8727-EA0BA9BA31BD}"/>
              </a:ext>
            </a:extLst>
          </p:cNvPr>
          <p:cNvSpPr txBox="1"/>
          <p:nvPr/>
        </p:nvSpPr>
        <p:spPr>
          <a:xfrm>
            <a:off x="588261" y="1534102"/>
            <a:ext cx="5173910" cy="4708981"/>
          </a:xfrm>
          <a:prstGeom prst="rect">
            <a:avLst/>
          </a:prstGeom>
          <a:noFill/>
        </p:spPr>
        <p:txBody>
          <a:bodyPr wrap="square" lIns="0" tIns="0" rIns="0" bIns="0">
            <a:spAutoFit/>
          </a:bodyPr>
          <a:lstStyle/>
          <a:p>
            <a:pPr>
              <a:spcBef>
                <a:spcPts val="600"/>
              </a:spcBef>
              <a:spcAft>
                <a:spcPts val="300"/>
              </a:spcAft>
            </a:pPr>
            <a:r>
              <a:rPr lang="en-GB" sz="2200"/>
              <a:t>Repair tips in email</a:t>
            </a:r>
          </a:p>
          <a:p>
            <a:pPr>
              <a:spcBef>
                <a:spcPts val="600"/>
              </a:spcBef>
            </a:pPr>
            <a:r>
              <a:rPr lang="en-GB" sz="2200"/>
              <a:t>Identify the error</a:t>
            </a:r>
          </a:p>
          <a:p>
            <a:pPr marL="469900" lvl="1" indent="-266700">
              <a:spcBef>
                <a:spcPts val="400"/>
              </a:spcBef>
              <a:spcAft>
                <a:spcPts val="300"/>
              </a:spcAft>
              <a:buFont typeface="Arial" panose="020B0604020202020204" pitchFamily="34" charset="0"/>
              <a:buChar char="•"/>
            </a:pPr>
            <a:r>
              <a:rPr lang="en-GB" sz="1800"/>
              <a:t>Drilldown into failed flow and step</a:t>
            </a:r>
          </a:p>
          <a:p>
            <a:pPr>
              <a:spcBef>
                <a:spcPts val="600"/>
              </a:spcBef>
              <a:spcAft>
                <a:spcPts val="300"/>
              </a:spcAft>
            </a:pPr>
            <a:r>
              <a:rPr lang="en-GB" sz="2200"/>
              <a:t>Authentication failures</a:t>
            </a:r>
          </a:p>
          <a:p>
            <a:pPr marL="469900" lvl="1" indent="-266700">
              <a:spcBef>
                <a:spcPts val="400"/>
              </a:spcBef>
              <a:buFont typeface="Arial" panose="020B0604020202020204" pitchFamily="34" charset="0"/>
              <a:buChar char="•"/>
            </a:pPr>
            <a:r>
              <a:rPr lang="en-GB" sz="1800"/>
              <a:t>Errors 401 or 403 </a:t>
            </a:r>
          </a:p>
          <a:p>
            <a:pPr marL="469900" lvl="1" indent="-266700">
              <a:spcBef>
                <a:spcPts val="600"/>
              </a:spcBef>
              <a:spcAft>
                <a:spcPts val="300"/>
              </a:spcAft>
              <a:buFont typeface="Arial" panose="020B0604020202020204" pitchFamily="34" charset="0"/>
              <a:buChar char="•"/>
            </a:pPr>
            <a:r>
              <a:rPr lang="en-GB" sz="1800"/>
              <a:t>Usually fixed by updating the connection</a:t>
            </a:r>
          </a:p>
          <a:p>
            <a:pPr>
              <a:spcBef>
                <a:spcPts val="600"/>
              </a:spcBef>
              <a:spcAft>
                <a:spcPts val="300"/>
              </a:spcAft>
            </a:pPr>
            <a:r>
              <a:rPr lang="en-GB" sz="2200"/>
              <a:t>Action configuration</a:t>
            </a:r>
          </a:p>
          <a:p>
            <a:pPr marL="469900" lvl="1" indent="-266700">
              <a:spcBef>
                <a:spcPts val="400"/>
              </a:spcBef>
              <a:buFont typeface="Arial" panose="020B0604020202020204" pitchFamily="34" charset="0"/>
              <a:buChar char="•"/>
            </a:pPr>
            <a:r>
              <a:rPr lang="en-GB" sz="1800"/>
              <a:t>Typically other 4xx errors</a:t>
            </a:r>
          </a:p>
          <a:p>
            <a:pPr marL="469900" lvl="1" indent="-266700">
              <a:spcBef>
                <a:spcPts val="600"/>
              </a:spcBef>
              <a:buFont typeface="Arial" panose="020B0604020202020204" pitchFamily="34" charset="0"/>
              <a:buChar char="•"/>
            </a:pPr>
            <a:r>
              <a:rPr lang="en-GB" sz="1800"/>
              <a:t>Error details may contain hints</a:t>
            </a:r>
          </a:p>
          <a:p>
            <a:pPr marL="469900" lvl="1" indent="-266700">
              <a:spcBef>
                <a:spcPts val="600"/>
              </a:spcBef>
              <a:spcAft>
                <a:spcPts val="300"/>
              </a:spcAft>
              <a:buFont typeface="Arial" panose="020B0604020202020204" pitchFamily="34" charset="0"/>
              <a:buChar char="•"/>
            </a:pPr>
            <a:r>
              <a:rPr lang="en-GB" sz="1800"/>
              <a:t>Can resubmit after a fix</a:t>
            </a:r>
          </a:p>
          <a:p>
            <a:pPr>
              <a:spcBef>
                <a:spcPts val="600"/>
              </a:spcBef>
              <a:spcAft>
                <a:spcPts val="300"/>
              </a:spcAft>
            </a:pPr>
            <a:r>
              <a:rPr lang="en-GB" sz="2200"/>
              <a:t>Other failures</a:t>
            </a:r>
          </a:p>
          <a:p>
            <a:pPr marL="469900" lvl="1" indent="-266700">
              <a:spcBef>
                <a:spcPts val="400"/>
              </a:spcBef>
              <a:buFont typeface="Arial" panose="020B0604020202020204" pitchFamily="34" charset="0"/>
              <a:buChar char="•"/>
            </a:pPr>
            <a:r>
              <a:rPr lang="en-GB" sz="1800"/>
              <a:t>5xx are usually transient – Use Resubmit</a:t>
            </a:r>
          </a:p>
        </p:txBody>
      </p:sp>
      <p:pic>
        <p:nvPicPr>
          <p:cNvPr id="7" name="Picture 2" descr="Repair tips">
            <a:extLst>
              <a:ext uri="{FF2B5EF4-FFF2-40B4-BE49-F238E27FC236}">
                <a16:creationId xmlns:a16="http://schemas.microsoft.com/office/drawing/2014/main" id="{5B7D2C1A-2A64-00DB-A86D-29E86AA4B91D}"/>
              </a:ext>
            </a:extLst>
          </p:cNvPr>
          <p:cNvPicPr>
            <a:picLocks noGrp="1" noChangeAspect="1" noChangeArrowheads="1"/>
          </p:cNvPicPr>
          <p:nvPr>
            <p:ph type="pic" sz="quarter" idx="19"/>
          </p:nvPr>
        </p:nvPicPr>
        <p:blipFill rotWithShape="1">
          <a:blip r:embed="rId3">
            <a:extLst>
              <a:ext uri="{28A0092B-C50C-407E-A947-70E740481C1C}">
                <a14:useLocalDpi xmlns:a14="http://schemas.microsoft.com/office/drawing/2010/main" val="0"/>
              </a:ext>
            </a:extLst>
          </a:blip>
          <a:srcRect l="-2484" t="-4124" r="-2484" b="-4124"/>
          <a:stretch/>
        </p:blipFill>
        <p:spPr bwMode="auto">
          <a:xfrm>
            <a:off x="6096000" y="0"/>
            <a:ext cx="6096000" cy="6858000"/>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8122059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a:xfrm>
            <a:off x="588262" y="585216"/>
            <a:ext cx="11011600" cy="492443"/>
          </a:xfrm>
        </p:spPr>
        <p:txBody>
          <a:bodyPr/>
          <a:lstStyle/>
          <a:p>
            <a:r>
              <a:rPr lang="en-US"/>
              <a:t>Module 4 – Summary</a:t>
            </a:r>
          </a:p>
        </p:txBody>
      </p:sp>
      <p:sp>
        <p:nvSpPr>
          <p:cNvPr id="7" name="Text Placeholder 6">
            <a:extLst>
              <a:ext uri="{FF2B5EF4-FFF2-40B4-BE49-F238E27FC236}">
                <a16:creationId xmlns:a16="http://schemas.microsoft.com/office/drawing/2014/main" id="{38A4A0B7-6270-D87F-F491-F573991A5222}"/>
              </a:ext>
            </a:extLst>
          </p:cNvPr>
          <p:cNvSpPr>
            <a:spLocks noGrp="1"/>
          </p:cNvSpPr>
          <p:nvPr>
            <p:ph type="body" sz="quarter" idx="35"/>
          </p:nvPr>
        </p:nvSpPr>
        <p:spPr>
          <a:xfrm>
            <a:off x="4358229" y="1926472"/>
            <a:ext cx="7241633" cy="984885"/>
          </a:xfrm>
        </p:spPr>
        <p:txBody>
          <a:bodyPr/>
          <a:lstStyle/>
          <a:p>
            <a:pPr marL="228600" lvl="1" indent="-228600">
              <a:spcBef>
                <a:spcPts val="0"/>
              </a:spcBef>
              <a:spcAft>
                <a:spcPts val="1200"/>
              </a:spcAft>
            </a:pPr>
            <a:r>
              <a:rPr lang="en-US" sz="1800">
                <a:cs typeface="Segoe UI" panose="020B0502040204020203" pitchFamily="34" charset="0"/>
              </a:rPr>
              <a:t>Manage configurations by using environment variables and configuration files </a:t>
            </a:r>
          </a:p>
          <a:p>
            <a:pPr marL="228600" lvl="1" indent="-228600">
              <a:spcBef>
                <a:spcPts val="0"/>
              </a:spcBef>
              <a:spcAft>
                <a:spcPts val="1200"/>
              </a:spcAft>
            </a:pPr>
            <a:r>
              <a:rPr lang="en-US" sz="1800">
                <a:cs typeface="Segoe UI" panose="020B0502040204020203" pitchFamily="34" charset="0"/>
              </a:rPr>
              <a:t>Identify and troubleshoot cloud flow issues</a:t>
            </a:r>
          </a:p>
        </p:txBody>
      </p:sp>
    </p:spTree>
    <p:extLst>
      <p:ext uri="{BB962C8B-B14F-4D97-AF65-F5344CB8AC3E}">
        <p14:creationId xmlns:p14="http://schemas.microsoft.com/office/powerpoint/2010/main" val="623844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356DC3-5E3A-7E2E-8A64-D083700DEA4C}"/>
              </a:ext>
            </a:extLst>
          </p:cNvPr>
          <p:cNvSpPr>
            <a:spLocks noGrp="1"/>
          </p:cNvSpPr>
          <p:nvPr>
            <p:ph type="title"/>
          </p:nvPr>
        </p:nvSpPr>
        <p:spPr/>
        <p:txBody>
          <a:bodyPr/>
          <a:lstStyle/>
          <a:p>
            <a:r>
              <a:rPr lang="en-US"/>
              <a:t>Instant Flows – Input Data</a:t>
            </a:r>
          </a:p>
        </p:txBody>
      </p:sp>
      <p:sp>
        <p:nvSpPr>
          <p:cNvPr id="7" name="Rectangle 6">
            <a:extLst>
              <a:ext uri="{FF2B5EF4-FFF2-40B4-BE49-F238E27FC236}">
                <a16:creationId xmlns:a16="http://schemas.microsoft.com/office/drawing/2014/main" id="{43478D75-6EAA-AA13-1782-01715609C71E}"/>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choose the type of user input">
            <a:extLst>
              <a:ext uri="{FF2B5EF4-FFF2-40B4-BE49-F238E27FC236}">
                <a16:creationId xmlns:a16="http://schemas.microsoft.com/office/drawing/2014/main" id="{56E12313-8003-94A9-2E82-0BB6535527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462" y="1442972"/>
            <a:ext cx="4405723" cy="1490728"/>
          </a:xfrm>
          <a:prstGeom prst="rect">
            <a:avLst/>
          </a:prstGeom>
          <a:ln>
            <a:noFill/>
          </a:ln>
          <a:effectLst/>
        </p:spPr>
      </p:pic>
      <p:pic>
        <p:nvPicPr>
          <p:cNvPr id="23" name="Picture 22" descr="screen image of manual flow entry">
            <a:extLst>
              <a:ext uri="{FF2B5EF4-FFF2-40B4-BE49-F238E27FC236}">
                <a16:creationId xmlns:a16="http://schemas.microsoft.com/office/drawing/2014/main" id="{307240D4-9744-532E-DADE-4DF5F91C15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047" y="3911827"/>
            <a:ext cx="4366137" cy="2209030"/>
          </a:xfrm>
          <a:prstGeom prst="rect">
            <a:avLst/>
          </a:prstGeom>
          <a:ln>
            <a:noFill/>
          </a:ln>
          <a:effectLst/>
        </p:spPr>
      </p:pic>
      <p:sp>
        <p:nvSpPr>
          <p:cNvPr id="24" name="Arrow: Right 23">
            <a:extLst>
              <a:ext uri="{FF2B5EF4-FFF2-40B4-BE49-F238E27FC236}">
                <a16:creationId xmlns:a16="http://schemas.microsoft.com/office/drawing/2014/main" id="{CD145983-5B9D-44DD-80E5-294E6E77B59C}"/>
              </a:ext>
              <a:ext uri="{C183D7F6-B498-43B3-948B-1728B52AA6E4}">
                <adec:decorative xmlns:adec="http://schemas.microsoft.com/office/drawing/2017/decorative" val="1"/>
              </a:ext>
            </a:extLst>
          </p:cNvPr>
          <p:cNvSpPr/>
          <p:nvPr/>
        </p:nvSpPr>
        <p:spPr>
          <a:xfrm>
            <a:off x="5236834" y="2838421"/>
            <a:ext cx="1099335" cy="1168685"/>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two button flow buttons">
            <a:extLst>
              <a:ext uri="{FF2B5EF4-FFF2-40B4-BE49-F238E27FC236}">
                <a16:creationId xmlns:a16="http://schemas.microsoft.com/office/drawing/2014/main" id="{E29710F6-D630-4D0C-A598-A51F7C0D0EF1}"/>
              </a:ext>
            </a:extLst>
          </p:cNvPr>
          <p:cNvPicPr>
            <a:picLocks noChangeAspect="1"/>
          </p:cNvPicPr>
          <p:nvPr/>
        </p:nvPicPr>
        <p:blipFill>
          <a:blip r:embed="rId5"/>
          <a:stretch>
            <a:fillRect/>
          </a:stretch>
        </p:blipFill>
        <p:spPr>
          <a:xfrm>
            <a:off x="6541674" y="1442972"/>
            <a:ext cx="2415599" cy="4377600"/>
          </a:xfrm>
          <a:prstGeom prst="rect">
            <a:avLst/>
          </a:prstGeom>
          <a:ln w="6350">
            <a:solidFill>
              <a:schemeClr val="bg1">
                <a:lumMod val="75000"/>
              </a:schemeClr>
            </a:solidFill>
          </a:ln>
        </p:spPr>
      </p:pic>
      <p:pic>
        <p:nvPicPr>
          <p:cNvPr id="26" name="Picture 25" descr="two button flow buttons with tool tip exposed">
            <a:extLst>
              <a:ext uri="{FF2B5EF4-FFF2-40B4-BE49-F238E27FC236}">
                <a16:creationId xmlns:a16="http://schemas.microsoft.com/office/drawing/2014/main" id="{3C3ADED6-07C1-C68B-C85F-E3D034367E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6733" y="1918114"/>
            <a:ext cx="2415599" cy="4178142"/>
          </a:xfrm>
          <a:prstGeom prst="rect">
            <a:avLst/>
          </a:prstGeom>
          <a:ln w="6350">
            <a:solidFill>
              <a:schemeClr val="bg1">
                <a:lumMod val="75000"/>
              </a:schemeClr>
            </a:solidFill>
          </a:ln>
        </p:spPr>
      </p:pic>
      <p:pic>
        <p:nvPicPr>
          <p:cNvPr id="27" name="Picture 2" descr="tool tip">
            <a:extLst>
              <a:ext uri="{FF2B5EF4-FFF2-40B4-BE49-F238E27FC236}">
                <a16:creationId xmlns:a16="http://schemas.microsoft.com/office/drawing/2014/main" id="{78DE77CC-50D8-EE97-5241-877334853A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89682" y="3490392"/>
            <a:ext cx="2167164" cy="757379"/>
          </a:xfrm>
          <a:prstGeom prst="rect">
            <a:avLst/>
          </a:prstGeom>
          <a:noFill/>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36106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9ECE-4912-AD41-3706-EA3E6A01AD52}"/>
              </a:ext>
            </a:extLst>
          </p:cNvPr>
          <p:cNvSpPr>
            <a:spLocks noGrp="1"/>
          </p:cNvSpPr>
          <p:nvPr>
            <p:ph type="title"/>
          </p:nvPr>
        </p:nvSpPr>
        <p:spPr>
          <a:xfrm>
            <a:off x="588262" y="-612577"/>
            <a:ext cx="8193024" cy="307777"/>
          </a:xfrm>
        </p:spPr>
        <p:txBody>
          <a:bodyPr/>
          <a:lstStyle/>
          <a:p>
            <a:r>
              <a:rPr lang="en-US"/>
              <a:t>Closing slide</a:t>
            </a:r>
          </a:p>
        </p:txBody>
      </p:sp>
    </p:spTree>
    <p:extLst>
      <p:ext uri="{BB962C8B-B14F-4D97-AF65-F5344CB8AC3E}">
        <p14:creationId xmlns:p14="http://schemas.microsoft.com/office/powerpoint/2010/main" val="35294780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POWER_USER_PPT_AGENDA_PRESENTATION_COLOR_TAG" val="#702573"/>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Lst>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AFCD890-3BE5-4008-8699-0043ABD51E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purl.org/dc/dcmitype/"/>
    <ds:schemaRef ds:uri="http://www.w3.org/XML/1998/namespace"/>
    <ds:schemaRef ds:uri="http://purl.org/dc/terms/"/>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59afee55-fc30-40da-a84e-ff6fc62c4efa"/>
    <ds:schemaRef ds:uri="92cc7923-7bd6-4c52-a535-c267c30bc123"/>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92</TotalTime>
  <Words>6953</Words>
  <Application>Microsoft Office PowerPoint</Application>
  <PresentationFormat>Widescreen</PresentationFormat>
  <Paragraphs>1117</Paragraphs>
  <Slides>90</Slides>
  <Notes>90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90</vt:i4>
      </vt:variant>
    </vt:vector>
  </HeadingPairs>
  <TitlesOfParts>
    <vt:vector size="101" baseType="lpstr">
      <vt:lpstr>Arial</vt:lpstr>
      <vt:lpstr>Calibri</vt:lpstr>
      <vt:lpstr>Consolas</vt:lpstr>
      <vt:lpstr>Segoe UI</vt:lpstr>
      <vt:lpstr>Segoe UI Black</vt:lpstr>
      <vt:lpstr>Segoe UI Light</vt:lpstr>
      <vt:lpstr>Segoe UI Semibold</vt:lpstr>
      <vt:lpstr>Segoe UI Semilight</vt:lpstr>
      <vt:lpstr>Söhne</vt:lpstr>
      <vt:lpstr>Wingdings</vt:lpstr>
      <vt:lpstr>1_LIGHT MODE</vt:lpstr>
      <vt:lpstr>Power Automate Cloud Flows</vt:lpstr>
      <vt:lpstr>Module Agenda</vt:lpstr>
      <vt:lpstr>Module 1: Create and Manage Cloud Flows</vt:lpstr>
      <vt:lpstr>Module 1 – Introduction</vt:lpstr>
      <vt:lpstr>Types of Power Automate Flows</vt:lpstr>
      <vt:lpstr>Get Started Fast</vt:lpstr>
      <vt:lpstr>1000+ Connectors</vt:lpstr>
      <vt:lpstr>Building Blocks of a Flow</vt:lpstr>
      <vt:lpstr>Instant Flows – Input Data</vt:lpstr>
      <vt:lpstr>Microsoft Dataverse Connectors</vt:lpstr>
      <vt:lpstr>Microsoft Dataverse Triggers and Actions</vt:lpstr>
      <vt:lpstr>Run flows on selected records trigger</vt:lpstr>
      <vt:lpstr>Power Automate Cloud Flows Debugging Features</vt:lpstr>
      <vt:lpstr>Exercise: Create your First Flow</vt:lpstr>
      <vt:lpstr>Module 1 – Summary</vt:lpstr>
      <vt:lpstr>Module 2: Flow Logic</vt:lpstr>
      <vt:lpstr>Module 2 – Introduction</vt:lpstr>
      <vt:lpstr>Flow Building Fundamentals</vt:lpstr>
      <vt:lpstr>Dynamic Content</vt:lpstr>
      <vt:lpstr>Expressions</vt:lpstr>
      <vt:lpstr>Many Reasons to Use Expressions</vt:lpstr>
      <vt:lpstr>Power Automate vs Power Apps Power Fx Language</vt:lpstr>
      <vt:lpstr>Important Expressions </vt:lpstr>
      <vt:lpstr>Common Expressions</vt:lpstr>
      <vt:lpstr>Handling Optional Values</vt:lpstr>
      <vt:lpstr>Data Types and Formats</vt:lpstr>
      <vt:lpstr>Types and Behaviors</vt:lpstr>
      <vt:lpstr>Working with Dates</vt:lpstr>
      <vt:lpstr>Preparing Dates for Display</vt:lpstr>
      <vt:lpstr>Examples Using Expressions with Dates</vt:lpstr>
      <vt:lpstr>Complex Data Types in Flows</vt:lpstr>
      <vt:lpstr>What can you do with arrays?</vt:lpstr>
      <vt:lpstr>Apply to Each</vt:lpstr>
      <vt:lpstr>Getting Certain List Items </vt:lpstr>
      <vt:lpstr>Convert the List to a String</vt:lpstr>
      <vt:lpstr>Filtering</vt:lpstr>
      <vt:lpstr>Transforming Arrays </vt:lpstr>
      <vt:lpstr>Passing Data Into Arrays</vt:lpstr>
      <vt:lpstr>Checking List Containment or Duplicates</vt:lpstr>
      <vt:lpstr>Building Objects Directly</vt:lpstr>
      <vt:lpstr>Escaping Rules</vt:lpstr>
      <vt:lpstr>Using Objects</vt:lpstr>
      <vt:lpstr>Getting Creative</vt:lpstr>
      <vt:lpstr>Error Handling Overview</vt:lpstr>
      <vt:lpstr>Try – Catch – Finally</vt:lpstr>
      <vt:lpstr>Errors and Flow Success</vt:lpstr>
      <vt:lpstr>Changing Retry Policy</vt:lpstr>
      <vt:lpstr>Exercise: Creating a Manual Flow and Using Expressions</vt:lpstr>
      <vt:lpstr>Module 2 – Summary</vt:lpstr>
      <vt:lpstr>Module 3: Advanced Flow Scenarios</vt:lpstr>
      <vt:lpstr>Module 3 – Introduction</vt:lpstr>
      <vt:lpstr>About Child Flows</vt:lpstr>
      <vt:lpstr>Example – Using a Child Flow</vt:lpstr>
      <vt:lpstr>Action Settings</vt:lpstr>
      <vt:lpstr>Run for Each Item in Parallel</vt:lpstr>
      <vt:lpstr>Parallel Execution</vt:lpstr>
      <vt:lpstr>Terminate Flows</vt:lpstr>
      <vt:lpstr>Asynchronous Actions</vt:lpstr>
      <vt:lpstr>Wait Until Pattern</vt:lpstr>
      <vt:lpstr>Using Settings  Trigger Conditions</vt:lpstr>
      <vt:lpstr>Run Office Scripts with Power Automate</vt:lpstr>
      <vt:lpstr>Pass parameters</vt:lpstr>
      <vt:lpstr>Return Data</vt:lpstr>
      <vt:lpstr>Call External API in Power Automate</vt:lpstr>
      <vt:lpstr>AI Options for Document Processing</vt:lpstr>
      <vt:lpstr>AI Options for Data Processing</vt:lpstr>
      <vt:lpstr>Document Automation Toolkit</vt:lpstr>
      <vt:lpstr>Steps to Implement AI in Power Automate</vt:lpstr>
      <vt:lpstr>Module 3 – Summary</vt:lpstr>
      <vt:lpstr>Module 4: Deploy and Monitor</vt:lpstr>
      <vt:lpstr>Module 4 – Introduction</vt:lpstr>
      <vt:lpstr>Using Environment Variables</vt:lpstr>
      <vt:lpstr>Topics</vt:lpstr>
      <vt:lpstr>Easy Checking and Real-time Testing</vt:lpstr>
      <vt:lpstr>Power Automate Checker</vt:lpstr>
      <vt:lpstr>Testing methods</vt:lpstr>
      <vt:lpstr>Real Example Data</vt:lpstr>
      <vt:lpstr>Previous Run Data</vt:lpstr>
      <vt:lpstr>Effective Testing</vt:lpstr>
      <vt:lpstr>Testing Tips &amp; Traps (1 of 2)</vt:lpstr>
      <vt:lpstr>Testing Tips &amp; Traps (2 of 2)</vt:lpstr>
      <vt:lpstr>Static Results</vt:lpstr>
      <vt:lpstr>Troubleshooting</vt:lpstr>
      <vt:lpstr>Troubleshooting Tips</vt:lpstr>
      <vt:lpstr>Common Issues</vt:lpstr>
      <vt:lpstr>Trigger not Firing</vt:lpstr>
      <vt:lpstr>Slow running flows</vt:lpstr>
      <vt:lpstr>Fix Flow Failures</vt:lpstr>
      <vt:lpstr>Module 4 – Summary</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Jenkins NS</dc:creator>
  <cp:lastModifiedBy>Jenkins NS</cp:lastModifiedBy>
  <cp:revision>1</cp:revision>
  <dcterms:created xsi:type="dcterms:W3CDTF">2020-04-30T00:33:59Z</dcterms:created>
  <dcterms:modified xsi:type="dcterms:W3CDTF">2024-11-13T05:07:11Z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0x010100EC7EC088F4D2974C9244144D3FA78CFC</vt:lpwstr>
  </property>
  <property fmtid="{D5CDD505-2E9C-101B-9397-08002B2CF9AE}" pid="10" name="_dlc_policyId">
    <vt:lpwstr>0x01010070AB3889E58DB141A6E1281B02136174|-369733750</vt:lpwstr>
  </property>
  <property fmtid="{D5CDD505-2E9C-101B-9397-08002B2CF9AE}" pid="11"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12" name="MediaServiceImageTags">
    <vt:lpwstr/>
  </property>
</Properties>
</file>